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58" r:id="rId4"/>
    <p:sldId id="263" r:id="rId5"/>
    <p:sldId id="265" r:id="rId6"/>
    <p:sldId id="264" r:id="rId7"/>
    <p:sldId id="259" r:id="rId8"/>
    <p:sldId id="260" r:id="rId9"/>
    <p:sldId id="271" r:id="rId10"/>
    <p:sldId id="267" r:id="rId11"/>
    <p:sldId id="269" r:id="rId12"/>
    <p:sldId id="268" r:id="rId13"/>
    <p:sldId id="262" r:id="rId14"/>
    <p:sldId id="261" r:id="rId15"/>
    <p:sldId id="270" r:id="rId16"/>
  </p:sldIdLst>
  <p:sldSz cx="10693400" cy="7562850"/>
  <p:notesSz cx="10693400" cy="756285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27" autoAdjust="0"/>
    <p:restoredTop sz="94660"/>
  </p:normalViewPr>
  <p:slideViewPr>
    <p:cSldViewPr>
      <p:cViewPr varScale="1">
        <p:scale>
          <a:sx n="103" d="100"/>
          <a:sy n="103" d="100"/>
        </p:scale>
        <p:origin x="1218" y="108"/>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802005" y="2344483"/>
            <a:ext cx="9089390" cy="1588198"/>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1604010" y="4235196"/>
            <a:ext cx="7485380" cy="1890712"/>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defRPr sz="1600" b="0" i="0">
                <a:solidFill>
                  <a:schemeClr val="tx1"/>
                </a:solidFill>
                <a:latin typeface="Arial"/>
                <a:cs typeface="Arial"/>
              </a:defRPr>
            </a:lvl1pPr>
          </a:lstStyle>
          <a:p>
            <a:pPr marL="12700">
              <a:lnSpc>
                <a:spcPct val="100000"/>
              </a:lnSpc>
              <a:spcBef>
                <a:spcPts val="114"/>
              </a:spcBef>
            </a:pPr>
            <a:r>
              <a:rPr spc="130" dirty="0"/>
              <a:t>9/30/2022</a:t>
            </a:r>
          </a:p>
        </p:txBody>
      </p:sp>
      <p:sp>
        <p:nvSpPr>
          <p:cNvPr id="5" name="Holder 5"/>
          <p:cNvSpPr>
            <a:spLocks noGrp="1"/>
          </p:cNvSpPr>
          <p:nvPr>
            <p:ph type="dt" sz="half" idx="6"/>
          </p:nvPr>
        </p:nvSpPr>
        <p:spPr/>
        <p:txBody>
          <a:bodyPr lIns="0" tIns="0" rIns="0" bIns="0"/>
          <a:lstStyle>
            <a:lvl1pPr>
              <a:defRPr sz="1200" b="1" i="0">
                <a:solidFill>
                  <a:schemeClr val="tx1"/>
                </a:solidFill>
                <a:latin typeface="Arial"/>
                <a:cs typeface="Arial"/>
              </a:defRPr>
            </a:lvl1pPr>
          </a:lstStyle>
          <a:p>
            <a:pPr marL="1438910" marR="5080" indent="-1426845">
              <a:lnSpc>
                <a:spcPct val="101699"/>
              </a:lnSpc>
              <a:spcBef>
                <a:spcPts val="90"/>
              </a:spcBef>
            </a:pPr>
            <a:r>
              <a:rPr spc="15" dirty="0"/>
              <a:t>Emotion</a:t>
            </a:r>
            <a:r>
              <a:rPr spc="-40" dirty="0"/>
              <a:t> </a:t>
            </a:r>
            <a:r>
              <a:rPr spc="25" dirty="0"/>
              <a:t>Prediction</a:t>
            </a:r>
            <a:r>
              <a:rPr spc="-50" dirty="0"/>
              <a:t> </a:t>
            </a:r>
            <a:r>
              <a:rPr spc="20" dirty="0"/>
              <a:t>On</a:t>
            </a:r>
            <a:r>
              <a:rPr spc="-35" dirty="0"/>
              <a:t> </a:t>
            </a:r>
            <a:r>
              <a:rPr spc="45" dirty="0"/>
              <a:t>Twitter</a:t>
            </a:r>
            <a:r>
              <a:rPr spc="-35" dirty="0"/>
              <a:t> </a:t>
            </a:r>
            <a:r>
              <a:rPr spc="50" dirty="0"/>
              <a:t>Data</a:t>
            </a:r>
            <a:r>
              <a:rPr spc="-50" dirty="0"/>
              <a:t> </a:t>
            </a:r>
            <a:r>
              <a:rPr spc="-20" dirty="0"/>
              <a:t>Using</a:t>
            </a:r>
            <a:r>
              <a:rPr spc="-40" dirty="0"/>
              <a:t> </a:t>
            </a:r>
            <a:r>
              <a:rPr spc="-35" dirty="0"/>
              <a:t>NLP  </a:t>
            </a:r>
            <a:r>
              <a:rPr spc="45" dirty="0"/>
              <a:t>(PG-DAI)</a:t>
            </a:r>
          </a:p>
        </p:txBody>
      </p:sp>
      <p:sp>
        <p:nvSpPr>
          <p:cNvPr id="6" name="Holder 6"/>
          <p:cNvSpPr>
            <a:spLocks noGrp="1"/>
          </p:cNvSpPr>
          <p:nvPr>
            <p:ph type="sldNum" sz="quarter" idx="7"/>
          </p:nvPr>
        </p:nvSpPr>
        <p:spPr/>
        <p:txBody>
          <a:bodyPr lIns="0" tIns="0" rIns="0" bIns="0"/>
          <a:lstStyle>
            <a:lvl1pPr>
              <a:defRPr sz="1600" b="0" i="0">
                <a:solidFill>
                  <a:srgbClr val="1F1C50"/>
                </a:solidFill>
                <a:latin typeface="Arial"/>
                <a:cs typeface="Arial"/>
              </a:defRPr>
            </a:lvl1pPr>
          </a:lstStyle>
          <a:p>
            <a:pPr marL="38100">
              <a:lnSpc>
                <a:spcPct val="100000"/>
              </a:lnSpc>
              <a:spcBef>
                <a:spcPts val="114"/>
              </a:spcBef>
            </a:pPr>
            <a:fld id="{81D60167-4931-47E6-BA6A-407CBD079E47}" type="slidenum">
              <a:rPr spc="-400" dirty="0"/>
              <a:t>‹#›</a:t>
            </a:fld>
            <a:endParaRPr spc="-40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800" b="0" i="0">
                <a:solidFill>
                  <a:srgbClr val="1F1C50"/>
                </a:solidFill>
                <a:latin typeface="Trebuchet MS"/>
                <a:cs typeface="Trebuchet MS"/>
              </a:defRPr>
            </a:lvl1pPr>
          </a:lstStyle>
          <a:p>
            <a:endParaRPr/>
          </a:p>
        </p:txBody>
      </p:sp>
      <p:sp>
        <p:nvSpPr>
          <p:cNvPr id="3" name="Holder 3"/>
          <p:cNvSpPr>
            <a:spLocks noGrp="1"/>
          </p:cNvSpPr>
          <p:nvPr>
            <p:ph type="body" idx="1"/>
          </p:nvPr>
        </p:nvSpPr>
        <p:spPr/>
        <p:txBody>
          <a:bodyPr lIns="0" tIns="0" rIns="0" bIns="0"/>
          <a:lstStyle>
            <a:lvl1pPr>
              <a:defRPr sz="1550" b="0" i="0">
                <a:solidFill>
                  <a:srgbClr val="1F1C50"/>
                </a:solidFill>
                <a:latin typeface="Arial"/>
                <a:cs typeface="Arial"/>
              </a:defRPr>
            </a:lvl1pPr>
          </a:lstStyle>
          <a:p>
            <a:endParaRPr/>
          </a:p>
        </p:txBody>
      </p:sp>
      <p:sp>
        <p:nvSpPr>
          <p:cNvPr id="4" name="Holder 4"/>
          <p:cNvSpPr>
            <a:spLocks noGrp="1"/>
          </p:cNvSpPr>
          <p:nvPr>
            <p:ph type="ftr" sz="quarter" idx="5"/>
          </p:nvPr>
        </p:nvSpPr>
        <p:spPr/>
        <p:txBody>
          <a:bodyPr lIns="0" tIns="0" rIns="0" bIns="0"/>
          <a:lstStyle>
            <a:lvl1pPr>
              <a:defRPr sz="1600" b="0" i="0">
                <a:solidFill>
                  <a:schemeClr val="tx1"/>
                </a:solidFill>
                <a:latin typeface="Arial"/>
                <a:cs typeface="Arial"/>
              </a:defRPr>
            </a:lvl1pPr>
          </a:lstStyle>
          <a:p>
            <a:pPr marL="12700">
              <a:lnSpc>
                <a:spcPct val="100000"/>
              </a:lnSpc>
              <a:spcBef>
                <a:spcPts val="114"/>
              </a:spcBef>
            </a:pPr>
            <a:r>
              <a:rPr spc="130" dirty="0"/>
              <a:t>9/30/2022</a:t>
            </a:r>
          </a:p>
        </p:txBody>
      </p:sp>
      <p:sp>
        <p:nvSpPr>
          <p:cNvPr id="5" name="Holder 5"/>
          <p:cNvSpPr>
            <a:spLocks noGrp="1"/>
          </p:cNvSpPr>
          <p:nvPr>
            <p:ph type="dt" sz="half" idx="6"/>
          </p:nvPr>
        </p:nvSpPr>
        <p:spPr/>
        <p:txBody>
          <a:bodyPr lIns="0" tIns="0" rIns="0" bIns="0"/>
          <a:lstStyle>
            <a:lvl1pPr>
              <a:defRPr sz="1200" b="1" i="0">
                <a:solidFill>
                  <a:schemeClr val="tx1"/>
                </a:solidFill>
                <a:latin typeface="Arial"/>
                <a:cs typeface="Arial"/>
              </a:defRPr>
            </a:lvl1pPr>
          </a:lstStyle>
          <a:p>
            <a:pPr marL="1438910" marR="5080" indent="-1426845">
              <a:lnSpc>
                <a:spcPct val="101699"/>
              </a:lnSpc>
              <a:spcBef>
                <a:spcPts val="90"/>
              </a:spcBef>
            </a:pPr>
            <a:r>
              <a:rPr spc="15" dirty="0"/>
              <a:t>Emotion</a:t>
            </a:r>
            <a:r>
              <a:rPr spc="-40" dirty="0"/>
              <a:t> </a:t>
            </a:r>
            <a:r>
              <a:rPr spc="25" dirty="0"/>
              <a:t>Prediction</a:t>
            </a:r>
            <a:r>
              <a:rPr spc="-50" dirty="0"/>
              <a:t> </a:t>
            </a:r>
            <a:r>
              <a:rPr spc="20" dirty="0"/>
              <a:t>On</a:t>
            </a:r>
            <a:r>
              <a:rPr spc="-35" dirty="0"/>
              <a:t> </a:t>
            </a:r>
            <a:r>
              <a:rPr spc="45" dirty="0"/>
              <a:t>Twitter</a:t>
            </a:r>
            <a:r>
              <a:rPr spc="-35" dirty="0"/>
              <a:t> </a:t>
            </a:r>
            <a:r>
              <a:rPr spc="50" dirty="0"/>
              <a:t>Data</a:t>
            </a:r>
            <a:r>
              <a:rPr spc="-50" dirty="0"/>
              <a:t> </a:t>
            </a:r>
            <a:r>
              <a:rPr spc="-20" dirty="0"/>
              <a:t>Using</a:t>
            </a:r>
            <a:r>
              <a:rPr spc="-40" dirty="0"/>
              <a:t> </a:t>
            </a:r>
            <a:r>
              <a:rPr spc="-35" dirty="0"/>
              <a:t>NLP  </a:t>
            </a:r>
            <a:r>
              <a:rPr spc="45" dirty="0"/>
              <a:t>(PG-DAI)</a:t>
            </a:r>
          </a:p>
        </p:txBody>
      </p:sp>
      <p:sp>
        <p:nvSpPr>
          <p:cNvPr id="6" name="Holder 6"/>
          <p:cNvSpPr>
            <a:spLocks noGrp="1"/>
          </p:cNvSpPr>
          <p:nvPr>
            <p:ph type="sldNum" sz="quarter" idx="7"/>
          </p:nvPr>
        </p:nvSpPr>
        <p:spPr/>
        <p:txBody>
          <a:bodyPr lIns="0" tIns="0" rIns="0" bIns="0"/>
          <a:lstStyle>
            <a:lvl1pPr>
              <a:defRPr sz="1600" b="0" i="0">
                <a:solidFill>
                  <a:srgbClr val="1F1C50"/>
                </a:solidFill>
                <a:latin typeface="Arial"/>
                <a:cs typeface="Arial"/>
              </a:defRPr>
            </a:lvl1pPr>
          </a:lstStyle>
          <a:p>
            <a:pPr marL="38100">
              <a:lnSpc>
                <a:spcPct val="100000"/>
              </a:lnSpc>
              <a:spcBef>
                <a:spcPts val="114"/>
              </a:spcBef>
            </a:pPr>
            <a:fld id="{81D60167-4931-47E6-BA6A-407CBD079E47}" type="slidenum">
              <a:rPr spc="-400" dirty="0"/>
              <a:t>‹#›</a:t>
            </a:fld>
            <a:endParaRPr spc="-40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800" b="0" i="0">
                <a:solidFill>
                  <a:srgbClr val="1F1C50"/>
                </a:solidFill>
                <a:latin typeface="Trebuchet MS"/>
                <a:cs typeface="Trebuchet MS"/>
              </a:defRPr>
            </a:lvl1pPr>
          </a:lstStyle>
          <a:p>
            <a:endParaRPr/>
          </a:p>
        </p:txBody>
      </p:sp>
      <p:sp>
        <p:nvSpPr>
          <p:cNvPr id="3" name="Holder 3"/>
          <p:cNvSpPr>
            <a:spLocks noGrp="1"/>
          </p:cNvSpPr>
          <p:nvPr>
            <p:ph sz="half" idx="2"/>
          </p:nvPr>
        </p:nvSpPr>
        <p:spPr>
          <a:xfrm>
            <a:off x="534670" y="1739455"/>
            <a:ext cx="4651629" cy="4991481"/>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5507101" y="1739455"/>
            <a:ext cx="4651629" cy="4991481"/>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defRPr sz="1600" b="0" i="0">
                <a:solidFill>
                  <a:schemeClr val="tx1"/>
                </a:solidFill>
                <a:latin typeface="Arial"/>
                <a:cs typeface="Arial"/>
              </a:defRPr>
            </a:lvl1pPr>
          </a:lstStyle>
          <a:p>
            <a:pPr marL="12700">
              <a:lnSpc>
                <a:spcPct val="100000"/>
              </a:lnSpc>
              <a:spcBef>
                <a:spcPts val="114"/>
              </a:spcBef>
            </a:pPr>
            <a:r>
              <a:rPr spc="130" dirty="0"/>
              <a:t>9/30/2022</a:t>
            </a:r>
          </a:p>
        </p:txBody>
      </p:sp>
      <p:sp>
        <p:nvSpPr>
          <p:cNvPr id="6" name="Holder 6"/>
          <p:cNvSpPr>
            <a:spLocks noGrp="1"/>
          </p:cNvSpPr>
          <p:nvPr>
            <p:ph type="dt" sz="half" idx="6"/>
          </p:nvPr>
        </p:nvSpPr>
        <p:spPr/>
        <p:txBody>
          <a:bodyPr lIns="0" tIns="0" rIns="0" bIns="0"/>
          <a:lstStyle>
            <a:lvl1pPr>
              <a:defRPr sz="1200" b="1" i="0">
                <a:solidFill>
                  <a:schemeClr val="tx1"/>
                </a:solidFill>
                <a:latin typeface="Arial"/>
                <a:cs typeface="Arial"/>
              </a:defRPr>
            </a:lvl1pPr>
          </a:lstStyle>
          <a:p>
            <a:pPr marL="1438910" marR="5080" indent="-1426845">
              <a:lnSpc>
                <a:spcPct val="101699"/>
              </a:lnSpc>
              <a:spcBef>
                <a:spcPts val="90"/>
              </a:spcBef>
            </a:pPr>
            <a:r>
              <a:rPr spc="15" dirty="0"/>
              <a:t>Emotion</a:t>
            </a:r>
            <a:r>
              <a:rPr spc="-40" dirty="0"/>
              <a:t> </a:t>
            </a:r>
            <a:r>
              <a:rPr spc="25" dirty="0"/>
              <a:t>Prediction</a:t>
            </a:r>
            <a:r>
              <a:rPr spc="-50" dirty="0"/>
              <a:t> </a:t>
            </a:r>
            <a:r>
              <a:rPr spc="20" dirty="0"/>
              <a:t>On</a:t>
            </a:r>
            <a:r>
              <a:rPr spc="-35" dirty="0"/>
              <a:t> </a:t>
            </a:r>
            <a:r>
              <a:rPr spc="45" dirty="0"/>
              <a:t>Twitter</a:t>
            </a:r>
            <a:r>
              <a:rPr spc="-35" dirty="0"/>
              <a:t> </a:t>
            </a:r>
            <a:r>
              <a:rPr spc="50" dirty="0"/>
              <a:t>Data</a:t>
            </a:r>
            <a:r>
              <a:rPr spc="-50" dirty="0"/>
              <a:t> </a:t>
            </a:r>
            <a:r>
              <a:rPr spc="-20" dirty="0"/>
              <a:t>Using</a:t>
            </a:r>
            <a:r>
              <a:rPr spc="-40" dirty="0"/>
              <a:t> </a:t>
            </a:r>
            <a:r>
              <a:rPr spc="-35" dirty="0"/>
              <a:t>NLP  </a:t>
            </a:r>
            <a:r>
              <a:rPr spc="45" dirty="0"/>
              <a:t>(PG-DAI)</a:t>
            </a:r>
          </a:p>
        </p:txBody>
      </p:sp>
      <p:sp>
        <p:nvSpPr>
          <p:cNvPr id="7" name="Holder 7"/>
          <p:cNvSpPr>
            <a:spLocks noGrp="1"/>
          </p:cNvSpPr>
          <p:nvPr>
            <p:ph type="sldNum" sz="quarter" idx="7"/>
          </p:nvPr>
        </p:nvSpPr>
        <p:spPr/>
        <p:txBody>
          <a:bodyPr lIns="0" tIns="0" rIns="0" bIns="0"/>
          <a:lstStyle>
            <a:lvl1pPr>
              <a:defRPr sz="1600" b="0" i="0">
                <a:solidFill>
                  <a:srgbClr val="1F1C50"/>
                </a:solidFill>
                <a:latin typeface="Arial"/>
                <a:cs typeface="Arial"/>
              </a:defRPr>
            </a:lvl1pPr>
          </a:lstStyle>
          <a:p>
            <a:pPr marL="38100">
              <a:lnSpc>
                <a:spcPct val="100000"/>
              </a:lnSpc>
              <a:spcBef>
                <a:spcPts val="114"/>
              </a:spcBef>
            </a:pPr>
            <a:fld id="{81D60167-4931-47E6-BA6A-407CBD079E47}" type="slidenum">
              <a:rPr spc="-400" dirty="0"/>
              <a:t>‹#›</a:t>
            </a:fld>
            <a:endParaRPr spc="-400"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800" b="0" i="0">
                <a:solidFill>
                  <a:srgbClr val="1F1C50"/>
                </a:solidFill>
                <a:latin typeface="Trebuchet MS"/>
                <a:cs typeface="Trebuchet MS"/>
              </a:defRPr>
            </a:lvl1pPr>
          </a:lstStyle>
          <a:p>
            <a:endParaRPr/>
          </a:p>
        </p:txBody>
      </p:sp>
      <p:sp>
        <p:nvSpPr>
          <p:cNvPr id="3" name="Holder 3"/>
          <p:cNvSpPr>
            <a:spLocks noGrp="1"/>
          </p:cNvSpPr>
          <p:nvPr>
            <p:ph type="ftr" sz="quarter" idx="5"/>
          </p:nvPr>
        </p:nvSpPr>
        <p:spPr/>
        <p:txBody>
          <a:bodyPr lIns="0" tIns="0" rIns="0" bIns="0"/>
          <a:lstStyle>
            <a:lvl1pPr>
              <a:defRPr sz="1600" b="0" i="0">
                <a:solidFill>
                  <a:schemeClr val="tx1"/>
                </a:solidFill>
                <a:latin typeface="Arial"/>
                <a:cs typeface="Arial"/>
              </a:defRPr>
            </a:lvl1pPr>
          </a:lstStyle>
          <a:p>
            <a:pPr marL="12700">
              <a:lnSpc>
                <a:spcPct val="100000"/>
              </a:lnSpc>
              <a:spcBef>
                <a:spcPts val="114"/>
              </a:spcBef>
            </a:pPr>
            <a:r>
              <a:rPr spc="130" dirty="0"/>
              <a:t>9/30/2022</a:t>
            </a:r>
          </a:p>
        </p:txBody>
      </p:sp>
      <p:sp>
        <p:nvSpPr>
          <p:cNvPr id="4" name="Holder 4"/>
          <p:cNvSpPr>
            <a:spLocks noGrp="1"/>
          </p:cNvSpPr>
          <p:nvPr>
            <p:ph type="dt" sz="half" idx="6"/>
          </p:nvPr>
        </p:nvSpPr>
        <p:spPr/>
        <p:txBody>
          <a:bodyPr lIns="0" tIns="0" rIns="0" bIns="0"/>
          <a:lstStyle>
            <a:lvl1pPr>
              <a:defRPr sz="1200" b="1" i="0">
                <a:solidFill>
                  <a:schemeClr val="tx1"/>
                </a:solidFill>
                <a:latin typeface="Arial"/>
                <a:cs typeface="Arial"/>
              </a:defRPr>
            </a:lvl1pPr>
          </a:lstStyle>
          <a:p>
            <a:pPr marL="1438910" marR="5080" indent="-1426845">
              <a:lnSpc>
                <a:spcPct val="101699"/>
              </a:lnSpc>
              <a:spcBef>
                <a:spcPts val="90"/>
              </a:spcBef>
            </a:pPr>
            <a:r>
              <a:rPr spc="15" dirty="0"/>
              <a:t>Emotion</a:t>
            </a:r>
            <a:r>
              <a:rPr spc="-40" dirty="0"/>
              <a:t> </a:t>
            </a:r>
            <a:r>
              <a:rPr spc="25" dirty="0"/>
              <a:t>Prediction</a:t>
            </a:r>
            <a:r>
              <a:rPr spc="-50" dirty="0"/>
              <a:t> </a:t>
            </a:r>
            <a:r>
              <a:rPr spc="20" dirty="0"/>
              <a:t>On</a:t>
            </a:r>
            <a:r>
              <a:rPr spc="-35" dirty="0"/>
              <a:t> </a:t>
            </a:r>
            <a:r>
              <a:rPr spc="45" dirty="0"/>
              <a:t>Twitter</a:t>
            </a:r>
            <a:r>
              <a:rPr spc="-35" dirty="0"/>
              <a:t> </a:t>
            </a:r>
            <a:r>
              <a:rPr spc="50" dirty="0"/>
              <a:t>Data</a:t>
            </a:r>
            <a:r>
              <a:rPr spc="-50" dirty="0"/>
              <a:t> </a:t>
            </a:r>
            <a:r>
              <a:rPr spc="-20" dirty="0"/>
              <a:t>Using</a:t>
            </a:r>
            <a:r>
              <a:rPr spc="-40" dirty="0"/>
              <a:t> </a:t>
            </a:r>
            <a:r>
              <a:rPr spc="-35" dirty="0"/>
              <a:t>NLP  </a:t>
            </a:r>
            <a:r>
              <a:rPr spc="45" dirty="0"/>
              <a:t>(PG-DAI)</a:t>
            </a:r>
          </a:p>
        </p:txBody>
      </p:sp>
      <p:sp>
        <p:nvSpPr>
          <p:cNvPr id="5" name="Holder 5"/>
          <p:cNvSpPr>
            <a:spLocks noGrp="1"/>
          </p:cNvSpPr>
          <p:nvPr>
            <p:ph type="sldNum" sz="quarter" idx="7"/>
          </p:nvPr>
        </p:nvSpPr>
        <p:spPr/>
        <p:txBody>
          <a:bodyPr lIns="0" tIns="0" rIns="0" bIns="0"/>
          <a:lstStyle>
            <a:lvl1pPr>
              <a:defRPr sz="1600" b="0" i="0">
                <a:solidFill>
                  <a:srgbClr val="1F1C50"/>
                </a:solidFill>
                <a:latin typeface="Arial"/>
                <a:cs typeface="Arial"/>
              </a:defRPr>
            </a:lvl1pPr>
          </a:lstStyle>
          <a:p>
            <a:pPr marL="38100">
              <a:lnSpc>
                <a:spcPct val="100000"/>
              </a:lnSpc>
              <a:spcBef>
                <a:spcPts val="114"/>
              </a:spcBef>
            </a:pPr>
            <a:fld id="{81D60167-4931-47E6-BA6A-407CBD079E47}" type="slidenum">
              <a:rPr spc="-400" dirty="0"/>
              <a:t>‹#›</a:t>
            </a:fld>
            <a:endParaRPr spc="-40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defRPr sz="1600" b="0" i="0">
                <a:solidFill>
                  <a:schemeClr val="tx1"/>
                </a:solidFill>
                <a:latin typeface="Arial"/>
                <a:cs typeface="Arial"/>
              </a:defRPr>
            </a:lvl1pPr>
          </a:lstStyle>
          <a:p>
            <a:pPr marL="12700">
              <a:lnSpc>
                <a:spcPct val="100000"/>
              </a:lnSpc>
              <a:spcBef>
                <a:spcPts val="114"/>
              </a:spcBef>
            </a:pPr>
            <a:r>
              <a:rPr spc="130" dirty="0"/>
              <a:t>9/30/2022</a:t>
            </a:r>
          </a:p>
        </p:txBody>
      </p:sp>
      <p:sp>
        <p:nvSpPr>
          <p:cNvPr id="3" name="Holder 3"/>
          <p:cNvSpPr>
            <a:spLocks noGrp="1"/>
          </p:cNvSpPr>
          <p:nvPr>
            <p:ph type="dt" sz="half" idx="6"/>
          </p:nvPr>
        </p:nvSpPr>
        <p:spPr/>
        <p:txBody>
          <a:bodyPr lIns="0" tIns="0" rIns="0" bIns="0"/>
          <a:lstStyle>
            <a:lvl1pPr>
              <a:defRPr sz="1200" b="1" i="0">
                <a:solidFill>
                  <a:schemeClr val="tx1"/>
                </a:solidFill>
                <a:latin typeface="Arial"/>
                <a:cs typeface="Arial"/>
              </a:defRPr>
            </a:lvl1pPr>
          </a:lstStyle>
          <a:p>
            <a:pPr marL="1438910" marR="5080" indent="-1426845">
              <a:lnSpc>
                <a:spcPct val="101699"/>
              </a:lnSpc>
              <a:spcBef>
                <a:spcPts val="90"/>
              </a:spcBef>
            </a:pPr>
            <a:r>
              <a:rPr spc="15" dirty="0"/>
              <a:t>Emotion</a:t>
            </a:r>
            <a:r>
              <a:rPr spc="-40" dirty="0"/>
              <a:t> </a:t>
            </a:r>
            <a:r>
              <a:rPr spc="25" dirty="0"/>
              <a:t>Prediction</a:t>
            </a:r>
            <a:r>
              <a:rPr spc="-50" dirty="0"/>
              <a:t> </a:t>
            </a:r>
            <a:r>
              <a:rPr spc="20" dirty="0"/>
              <a:t>On</a:t>
            </a:r>
            <a:r>
              <a:rPr spc="-35" dirty="0"/>
              <a:t> </a:t>
            </a:r>
            <a:r>
              <a:rPr spc="45" dirty="0"/>
              <a:t>Twitter</a:t>
            </a:r>
            <a:r>
              <a:rPr spc="-35" dirty="0"/>
              <a:t> </a:t>
            </a:r>
            <a:r>
              <a:rPr spc="50" dirty="0"/>
              <a:t>Data</a:t>
            </a:r>
            <a:r>
              <a:rPr spc="-50" dirty="0"/>
              <a:t> </a:t>
            </a:r>
            <a:r>
              <a:rPr spc="-20" dirty="0"/>
              <a:t>Using</a:t>
            </a:r>
            <a:r>
              <a:rPr spc="-40" dirty="0"/>
              <a:t> </a:t>
            </a:r>
            <a:r>
              <a:rPr spc="-35" dirty="0"/>
              <a:t>NLP  </a:t>
            </a:r>
            <a:r>
              <a:rPr spc="45" dirty="0"/>
              <a:t>(PG-DAI)</a:t>
            </a:r>
          </a:p>
        </p:txBody>
      </p:sp>
      <p:sp>
        <p:nvSpPr>
          <p:cNvPr id="4" name="Holder 4"/>
          <p:cNvSpPr>
            <a:spLocks noGrp="1"/>
          </p:cNvSpPr>
          <p:nvPr>
            <p:ph type="sldNum" sz="quarter" idx="7"/>
          </p:nvPr>
        </p:nvSpPr>
        <p:spPr/>
        <p:txBody>
          <a:bodyPr lIns="0" tIns="0" rIns="0" bIns="0"/>
          <a:lstStyle>
            <a:lvl1pPr>
              <a:defRPr sz="1600" b="0" i="0">
                <a:solidFill>
                  <a:srgbClr val="1F1C50"/>
                </a:solidFill>
                <a:latin typeface="Arial"/>
                <a:cs typeface="Arial"/>
              </a:defRPr>
            </a:lvl1pPr>
          </a:lstStyle>
          <a:p>
            <a:pPr marL="38100">
              <a:lnSpc>
                <a:spcPct val="100000"/>
              </a:lnSpc>
              <a:spcBef>
                <a:spcPts val="114"/>
              </a:spcBef>
            </a:pPr>
            <a:fld id="{81D60167-4931-47E6-BA6A-407CBD079E47}" type="slidenum">
              <a:rPr spc="-400" dirty="0"/>
              <a:t>‹#›</a:t>
            </a:fld>
            <a:endParaRPr spc="-400"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jp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9430512" y="826008"/>
            <a:ext cx="1123187" cy="1132332"/>
          </a:xfrm>
          <a:prstGeom prst="rect">
            <a:avLst/>
          </a:prstGeom>
          <a:blipFill>
            <a:blip r:embed="rId7" cstate="print"/>
            <a:stretch>
              <a:fillRect/>
            </a:stretch>
          </a:blipFill>
        </p:spPr>
        <p:txBody>
          <a:bodyPr wrap="square" lIns="0" tIns="0" rIns="0" bIns="0" rtlCol="0"/>
          <a:lstStyle/>
          <a:p>
            <a:endParaRPr/>
          </a:p>
        </p:txBody>
      </p:sp>
      <p:sp>
        <p:nvSpPr>
          <p:cNvPr id="17" name="bg object 17"/>
          <p:cNvSpPr/>
          <p:nvPr/>
        </p:nvSpPr>
        <p:spPr>
          <a:xfrm>
            <a:off x="537972" y="1450848"/>
            <a:ext cx="8879205" cy="67310"/>
          </a:xfrm>
          <a:custGeom>
            <a:avLst/>
            <a:gdLst/>
            <a:ahLst/>
            <a:cxnLst/>
            <a:rect l="l" t="t" r="r" b="b"/>
            <a:pathLst>
              <a:path w="8879205" h="67309">
                <a:moveTo>
                  <a:pt x="33528" y="67056"/>
                </a:moveTo>
                <a:lnTo>
                  <a:pt x="20574" y="64389"/>
                </a:lnTo>
                <a:lnTo>
                  <a:pt x="9906" y="57150"/>
                </a:lnTo>
                <a:lnTo>
                  <a:pt x="2667" y="46482"/>
                </a:lnTo>
                <a:lnTo>
                  <a:pt x="0" y="33528"/>
                </a:lnTo>
                <a:lnTo>
                  <a:pt x="2667" y="20574"/>
                </a:lnTo>
                <a:lnTo>
                  <a:pt x="9906" y="9906"/>
                </a:lnTo>
                <a:lnTo>
                  <a:pt x="20574" y="2667"/>
                </a:lnTo>
                <a:lnTo>
                  <a:pt x="33528" y="0"/>
                </a:lnTo>
                <a:lnTo>
                  <a:pt x="46482" y="2667"/>
                </a:lnTo>
                <a:lnTo>
                  <a:pt x="57150" y="9906"/>
                </a:lnTo>
                <a:lnTo>
                  <a:pt x="64389" y="20574"/>
                </a:lnTo>
                <a:lnTo>
                  <a:pt x="65173" y="24384"/>
                </a:lnTo>
                <a:lnTo>
                  <a:pt x="33528" y="24384"/>
                </a:lnTo>
                <a:lnTo>
                  <a:pt x="33528" y="41148"/>
                </a:lnTo>
                <a:lnTo>
                  <a:pt x="65487" y="41148"/>
                </a:lnTo>
                <a:lnTo>
                  <a:pt x="64389" y="46482"/>
                </a:lnTo>
                <a:lnTo>
                  <a:pt x="57150" y="57150"/>
                </a:lnTo>
                <a:lnTo>
                  <a:pt x="46482" y="64389"/>
                </a:lnTo>
                <a:lnTo>
                  <a:pt x="33528" y="67056"/>
                </a:lnTo>
                <a:close/>
              </a:path>
              <a:path w="8879205" h="67309">
                <a:moveTo>
                  <a:pt x="65487" y="41148"/>
                </a:moveTo>
                <a:lnTo>
                  <a:pt x="33528" y="41148"/>
                </a:lnTo>
                <a:lnTo>
                  <a:pt x="33528" y="24384"/>
                </a:lnTo>
                <a:lnTo>
                  <a:pt x="65173" y="24384"/>
                </a:lnTo>
                <a:lnTo>
                  <a:pt x="67056" y="33528"/>
                </a:lnTo>
                <a:lnTo>
                  <a:pt x="65487" y="41148"/>
                </a:lnTo>
                <a:close/>
              </a:path>
              <a:path w="8879205" h="67309">
                <a:moveTo>
                  <a:pt x="8878824" y="41148"/>
                </a:moveTo>
                <a:lnTo>
                  <a:pt x="65487" y="41148"/>
                </a:lnTo>
                <a:lnTo>
                  <a:pt x="67056" y="33528"/>
                </a:lnTo>
                <a:lnTo>
                  <a:pt x="65173" y="24384"/>
                </a:lnTo>
                <a:lnTo>
                  <a:pt x="8878824" y="24384"/>
                </a:lnTo>
                <a:lnTo>
                  <a:pt x="8878824" y="41148"/>
                </a:lnTo>
                <a:close/>
              </a:path>
            </a:pathLst>
          </a:custGeom>
          <a:solidFill>
            <a:srgbClr val="ACFFD8"/>
          </a:solidFill>
        </p:spPr>
        <p:txBody>
          <a:bodyPr wrap="square" lIns="0" tIns="0" rIns="0" bIns="0" rtlCol="0"/>
          <a:lstStyle/>
          <a:p>
            <a:endParaRPr/>
          </a:p>
        </p:txBody>
      </p:sp>
      <p:sp>
        <p:nvSpPr>
          <p:cNvPr id="2" name="Holder 2"/>
          <p:cNvSpPr>
            <a:spLocks noGrp="1"/>
          </p:cNvSpPr>
          <p:nvPr>
            <p:ph type="title"/>
          </p:nvPr>
        </p:nvSpPr>
        <p:spPr>
          <a:xfrm>
            <a:off x="801097" y="806803"/>
            <a:ext cx="4571365" cy="1229360"/>
          </a:xfrm>
          <a:prstGeom prst="rect">
            <a:avLst/>
          </a:prstGeom>
        </p:spPr>
        <p:txBody>
          <a:bodyPr wrap="square" lIns="0" tIns="0" rIns="0" bIns="0">
            <a:spAutoFit/>
          </a:bodyPr>
          <a:lstStyle>
            <a:lvl1pPr>
              <a:defRPr sz="2800" b="0" i="0">
                <a:solidFill>
                  <a:srgbClr val="1F1C50"/>
                </a:solidFill>
                <a:latin typeface="Trebuchet MS"/>
                <a:cs typeface="Trebuchet MS"/>
              </a:defRPr>
            </a:lvl1pPr>
          </a:lstStyle>
          <a:p>
            <a:endParaRPr/>
          </a:p>
        </p:txBody>
      </p:sp>
      <p:sp>
        <p:nvSpPr>
          <p:cNvPr id="3" name="Holder 3"/>
          <p:cNvSpPr>
            <a:spLocks noGrp="1"/>
          </p:cNvSpPr>
          <p:nvPr>
            <p:ph type="body" idx="1"/>
          </p:nvPr>
        </p:nvSpPr>
        <p:spPr>
          <a:xfrm>
            <a:off x="901689" y="2255051"/>
            <a:ext cx="9361170" cy="3793490"/>
          </a:xfrm>
          <a:prstGeom prst="rect">
            <a:avLst/>
          </a:prstGeom>
        </p:spPr>
        <p:txBody>
          <a:bodyPr wrap="square" lIns="0" tIns="0" rIns="0" bIns="0">
            <a:spAutoFit/>
          </a:bodyPr>
          <a:lstStyle>
            <a:lvl1pPr>
              <a:defRPr sz="1550" b="0" i="0">
                <a:solidFill>
                  <a:srgbClr val="1F1C50"/>
                </a:solidFill>
                <a:latin typeface="Arial"/>
                <a:cs typeface="Arial"/>
              </a:defRPr>
            </a:lvl1pPr>
          </a:lstStyle>
          <a:p>
            <a:endParaRPr/>
          </a:p>
        </p:txBody>
      </p:sp>
      <p:sp>
        <p:nvSpPr>
          <p:cNvPr id="4" name="Holder 4"/>
          <p:cNvSpPr>
            <a:spLocks noGrp="1"/>
          </p:cNvSpPr>
          <p:nvPr>
            <p:ph type="ftr" sz="quarter" idx="5"/>
          </p:nvPr>
        </p:nvSpPr>
        <p:spPr>
          <a:xfrm>
            <a:off x="110829" y="6446060"/>
            <a:ext cx="1083310" cy="295275"/>
          </a:xfrm>
          <a:prstGeom prst="rect">
            <a:avLst/>
          </a:prstGeom>
        </p:spPr>
        <p:txBody>
          <a:bodyPr wrap="square" lIns="0" tIns="0" rIns="0" bIns="0">
            <a:spAutoFit/>
          </a:bodyPr>
          <a:lstStyle>
            <a:lvl1pPr>
              <a:defRPr sz="1600" b="0" i="0">
                <a:solidFill>
                  <a:schemeClr val="tx1"/>
                </a:solidFill>
                <a:latin typeface="Arial"/>
                <a:cs typeface="Arial"/>
              </a:defRPr>
            </a:lvl1pPr>
          </a:lstStyle>
          <a:p>
            <a:pPr marL="12700">
              <a:lnSpc>
                <a:spcPct val="100000"/>
              </a:lnSpc>
              <a:spcBef>
                <a:spcPts val="114"/>
              </a:spcBef>
            </a:pPr>
            <a:r>
              <a:rPr spc="130" dirty="0"/>
              <a:t>9/30/2022</a:t>
            </a:r>
          </a:p>
        </p:txBody>
      </p:sp>
      <p:sp>
        <p:nvSpPr>
          <p:cNvPr id="5" name="Holder 5"/>
          <p:cNvSpPr>
            <a:spLocks noGrp="1"/>
          </p:cNvSpPr>
          <p:nvPr>
            <p:ph type="dt" sz="half" idx="6"/>
          </p:nvPr>
        </p:nvSpPr>
        <p:spPr>
          <a:xfrm>
            <a:off x="3913139" y="6398442"/>
            <a:ext cx="3486784" cy="414020"/>
          </a:xfrm>
          <a:prstGeom prst="rect">
            <a:avLst/>
          </a:prstGeom>
        </p:spPr>
        <p:txBody>
          <a:bodyPr wrap="square" lIns="0" tIns="0" rIns="0" bIns="0">
            <a:spAutoFit/>
          </a:bodyPr>
          <a:lstStyle>
            <a:lvl1pPr>
              <a:defRPr sz="1200" b="1" i="0">
                <a:solidFill>
                  <a:schemeClr val="tx1"/>
                </a:solidFill>
                <a:latin typeface="Arial"/>
                <a:cs typeface="Arial"/>
              </a:defRPr>
            </a:lvl1pPr>
          </a:lstStyle>
          <a:p>
            <a:pPr marL="1438910" marR="5080" indent="-1426845">
              <a:lnSpc>
                <a:spcPct val="101699"/>
              </a:lnSpc>
              <a:spcBef>
                <a:spcPts val="90"/>
              </a:spcBef>
            </a:pPr>
            <a:r>
              <a:rPr spc="15" dirty="0"/>
              <a:t>Emotion</a:t>
            </a:r>
            <a:r>
              <a:rPr spc="-40" dirty="0"/>
              <a:t> </a:t>
            </a:r>
            <a:r>
              <a:rPr spc="25" dirty="0"/>
              <a:t>Prediction</a:t>
            </a:r>
            <a:r>
              <a:rPr spc="-50" dirty="0"/>
              <a:t> </a:t>
            </a:r>
            <a:r>
              <a:rPr spc="20" dirty="0"/>
              <a:t>On</a:t>
            </a:r>
            <a:r>
              <a:rPr spc="-35" dirty="0"/>
              <a:t> </a:t>
            </a:r>
            <a:r>
              <a:rPr spc="45" dirty="0"/>
              <a:t>Twitter</a:t>
            </a:r>
            <a:r>
              <a:rPr spc="-35" dirty="0"/>
              <a:t> </a:t>
            </a:r>
            <a:r>
              <a:rPr spc="50" dirty="0"/>
              <a:t>Data</a:t>
            </a:r>
            <a:r>
              <a:rPr spc="-50" dirty="0"/>
              <a:t> </a:t>
            </a:r>
            <a:r>
              <a:rPr spc="-20" dirty="0"/>
              <a:t>Using</a:t>
            </a:r>
            <a:r>
              <a:rPr spc="-40" dirty="0"/>
              <a:t> </a:t>
            </a:r>
            <a:r>
              <a:rPr spc="-35" dirty="0"/>
              <a:t>NLP  </a:t>
            </a:r>
            <a:r>
              <a:rPr spc="45" dirty="0"/>
              <a:t>(PG-DAI)</a:t>
            </a:r>
          </a:p>
        </p:txBody>
      </p:sp>
      <p:sp>
        <p:nvSpPr>
          <p:cNvPr id="6" name="Holder 6"/>
          <p:cNvSpPr>
            <a:spLocks noGrp="1"/>
          </p:cNvSpPr>
          <p:nvPr>
            <p:ph type="sldNum" sz="quarter" idx="7"/>
          </p:nvPr>
        </p:nvSpPr>
        <p:spPr>
          <a:xfrm>
            <a:off x="10001975" y="6356315"/>
            <a:ext cx="283209" cy="323215"/>
          </a:xfrm>
          <a:prstGeom prst="rect">
            <a:avLst/>
          </a:prstGeom>
        </p:spPr>
        <p:txBody>
          <a:bodyPr wrap="square" lIns="0" tIns="0" rIns="0" bIns="0">
            <a:spAutoFit/>
          </a:bodyPr>
          <a:lstStyle>
            <a:lvl1pPr>
              <a:defRPr sz="1600" b="0" i="0">
                <a:solidFill>
                  <a:srgbClr val="1F1C50"/>
                </a:solidFill>
                <a:latin typeface="Arial"/>
                <a:cs typeface="Arial"/>
              </a:defRPr>
            </a:lvl1pPr>
          </a:lstStyle>
          <a:p>
            <a:pPr marL="38100">
              <a:lnSpc>
                <a:spcPct val="100000"/>
              </a:lnSpc>
              <a:spcBef>
                <a:spcPts val="114"/>
              </a:spcBef>
            </a:pPr>
            <a:fld id="{81D60167-4931-47E6-BA6A-407CBD079E47}" type="slidenum">
              <a:rPr spc="-400" dirty="0"/>
              <a:t>‹#›</a:t>
            </a:fld>
            <a:endParaRPr spc="-400"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9430511" y="826008"/>
            <a:ext cx="1123187" cy="1132332"/>
          </a:xfrm>
          <a:prstGeom prst="rect">
            <a:avLst/>
          </a:prstGeom>
          <a:blipFill>
            <a:blip r:embed="rId2" cstate="print"/>
            <a:stretch>
              <a:fillRect/>
            </a:stretch>
          </a:blipFill>
        </p:spPr>
        <p:txBody>
          <a:bodyPr wrap="square" lIns="0" tIns="0" rIns="0" bIns="0" rtlCol="0"/>
          <a:lstStyle/>
          <a:p>
            <a:endParaRPr/>
          </a:p>
        </p:txBody>
      </p:sp>
      <p:grpSp>
        <p:nvGrpSpPr>
          <p:cNvPr id="3" name="object 3"/>
          <p:cNvGrpSpPr/>
          <p:nvPr/>
        </p:nvGrpSpPr>
        <p:grpSpPr>
          <a:xfrm>
            <a:off x="0" y="772667"/>
            <a:ext cx="9387840" cy="1256030"/>
            <a:chOff x="0" y="772667"/>
            <a:chExt cx="9387840" cy="1256030"/>
          </a:xfrm>
        </p:grpSpPr>
        <p:sp>
          <p:nvSpPr>
            <p:cNvPr id="4" name="object 4"/>
            <p:cNvSpPr/>
            <p:nvPr/>
          </p:nvSpPr>
          <p:spPr>
            <a:xfrm>
              <a:off x="0" y="772668"/>
              <a:ext cx="9371330" cy="1239520"/>
            </a:xfrm>
            <a:custGeom>
              <a:avLst/>
              <a:gdLst/>
              <a:ahLst/>
              <a:cxnLst/>
              <a:rect l="l" t="t" r="r" b="b"/>
              <a:pathLst>
                <a:path w="9371330" h="1239520">
                  <a:moveTo>
                    <a:pt x="9371076" y="1239011"/>
                  </a:moveTo>
                  <a:lnTo>
                    <a:pt x="0" y="1239011"/>
                  </a:lnTo>
                  <a:lnTo>
                    <a:pt x="0" y="0"/>
                  </a:lnTo>
                  <a:lnTo>
                    <a:pt x="9371076" y="0"/>
                  </a:lnTo>
                  <a:lnTo>
                    <a:pt x="9371076" y="1239011"/>
                  </a:lnTo>
                  <a:close/>
                </a:path>
              </a:pathLst>
            </a:custGeom>
            <a:solidFill>
              <a:srgbClr val="16153D"/>
            </a:solidFill>
          </p:spPr>
          <p:txBody>
            <a:bodyPr wrap="square" lIns="0" tIns="0" rIns="0" bIns="0" rtlCol="0"/>
            <a:lstStyle/>
            <a:p>
              <a:endParaRPr/>
            </a:p>
          </p:txBody>
        </p:sp>
        <p:sp>
          <p:nvSpPr>
            <p:cNvPr id="5" name="object 5"/>
            <p:cNvSpPr/>
            <p:nvPr/>
          </p:nvSpPr>
          <p:spPr>
            <a:xfrm>
              <a:off x="0" y="772667"/>
              <a:ext cx="9387840" cy="1256030"/>
            </a:xfrm>
            <a:custGeom>
              <a:avLst/>
              <a:gdLst/>
              <a:ahLst/>
              <a:cxnLst/>
              <a:rect l="l" t="t" r="r" b="b"/>
              <a:pathLst>
                <a:path w="9387840" h="1256030">
                  <a:moveTo>
                    <a:pt x="0" y="16764"/>
                  </a:moveTo>
                  <a:lnTo>
                    <a:pt x="0" y="0"/>
                  </a:lnTo>
                  <a:lnTo>
                    <a:pt x="9387840" y="0"/>
                  </a:lnTo>
                  <a:lnTo>
                    <a:pt x="16763" y="0"/>
                  </a:lnTo>
                  <a:lnTo>
                    <a:pt x="0" y="16764"/>
                  </a:lnTo>
                  <a:close/>
                </a:path>
                <a:path w="9387840" h="1256030">
                  <a:moveTo>
                    <a:pt x="16763" y="1239012"/>
                  </a:moveTo>
                  <a:lnTo>
                    <a:pt x="0" y="1222248"/>
                  </a:lnTo>
                  <a:lnTo>
                    <a:pt x="0" y="16764"/>
                  </a:lnTo>
                  <a:lnTo>
                    <a:pt x="16763" y="0"/>
                  </a:lnTo>
                  <a:lnTo>
                    <a:pt x="16763" y="1239012"/>
                  </a:lnTo>
                  <a:close/>
                </a:path>
                <a:path w="9387840" h="1256030">
                  <a:moveTo>
                    <a:pt x="9354312" y="16764"/>
                  </a:moveTo>
                  <a:lnTo>
                    <a:pt x="16763" y="16764"/>
                  </a:lnTo>
                  <a:lnTo>
                    <a:pt x="16763" y="0"/>
                  </a:lnTo>
                  <a:lnTo>
                    <a:pt x="9354312" y="0"/>
                  </a:lnTo>
                  <a:lnTo>
                    <a:pt x="9354312" y="16764"/>
                  </a:lnTo>
                  <a:close/>
                </a:path>
                <a:path w="9387840" h="1256030">
                  <a:moveTo>
                    <a:pt x="9354312" y="1239012"/>
                  </a:moveTo>
                  <a:lnTo>
                    <a:pt x="9354312" y="0"/>
                  </a:lnTo>
                  <a:lnTo>
                    <a:pt x="9371076" y="16764"/>
                  </a:lnTo>
                  <a:lnTo>
                    <a:pt x="9387840" y="16764"/>
                  </a:lnTo>
                  <a:lnTo>
                    <a:pt x="9387840" y="1222248"/>
                  </a:lnTo>
                  <a:lnTo>
                    <a:pt x="9371076" y="1222248"/>
                  </a:lnTo>
                  <a:lnTo>
                    <a:pt x="9354312" y="1239012"/>
                  </a:lnTo>
                  <a:close/>
                </a:path>
                <a:path w="9387840" h="1256030">
                  <a:moveTo>
                    <a:pt x="9387840" y="16764"/>
                  </a:moveTo>
                  <a:lnTo>
                    <a:pt x="9371076" y="16764"/>
                  </a:lnTo>
                  <a:lnTo>
                    <a:pt x="9354312" y="0"/>
                  </a:lnTo>
                  <a:lnTo>
                    <a:pt x="9387840" y="0"/>
                  </a:lnTo>
                  <a:lnTo>
                    <a:pt x="9387840" y="16764"/>
                  </a:lnTo>
                  <a:close/>
                </a:path>
                <a:path w="9387840" h="1256030">
                  <a:moveTo>
                    <a:pt x="9354312" y="1239012"/>
                  </a:moveTo>
                  <a:lnTo>
                    <a:pt x="16763" y="1239012"/>
                  </a:lnTo>
                  <a:lnTo>
                    <a:pt x="16763" y="1222248"/>
                  </a:lnTo>
                  <a:lnTo>
                    <a:pt x="9354312" y="1222248"/>
                  </a:lnTo>
                  <a:lnTo>
                    <a:pt x="9354312" y="1239012"/>
                  </a:lnTo>
                  <a:close/>
                </a:path>
                <a:path w="9387840" h="1256030">
                  <a:moveTo>
                    <a:pt x="9387840" y="1239012"/>
                  </a:moveTo>
                  <a:lnTo>
                    <a:pt x="9354312" y="1239012"/>
                  </a:lnTo>
                  <a:lnTo>
                    <a:pt x="9371076" y="1222248"/>
                  </a:lnTo>
                  <a:lnTo>
                    <a:pt x="9387840" y="1222248"/>
                  </a:lnTo>
                  <a:lnTo>
                    <a:pt x="9387840" y="1239012"/>
                  </a:lnTo>
                  <a:close/>
                </a:path>
                <a:path w="9387840" h="1256030">
                  <a:moveTo>
                    <a:pt x="9381744" y="1255776"/>
                  </a:moveTo>
                  <a:lnTo>
                    <a:pt x="0" y="1255776"/>
                  </a:lnTo>
                  <a:lnTo>
                    <a:pt x="0" y="1222248"/>
                  </a:lnTo>
                  <a:lnTo>
                    <a:pt x="16763" y="1239012"/>
                  </a:lnTo>
                  <a:lnTo>
                    <a:pt x="9387840" y="1239012"/>
                  </a:lnTo>
                  <a:lnTo>
                    <a:pt x="9387840" y="1248156"/>
                  </a:lnTo>
                  <a:lnTo>
                    <a:pt x="9381744" y="1255776"/>
                  </a:lnTo>
                  <a:close/>
                </a:path>
              </a:pathLst>
            </a:custGeom>
            <a:solidFill>
              <a:srgbClr val="FFFFFF"/>
            </a:solidFill>
          </p:spPr>
          <p:txBody>
            <a:bodyPr wrap="square" lIns="0" tIns="0" rIns="0" bIns="0" rtlCol="0"/>
            <a:lstStyle/>
            <a:p>
              <a:endParaRPr/>
            </a:p>
          </p:txBody>
        </p:sp>
      </p:grpSp>
      <p:sp>
        <p:nvSpPr>
          <p:cNvPr id="6" name="object 6"/>
          <p:cNvSpPr txBox="1">
            <a:spLocks noGrp="1"/>
          </p:cNvSpPr>
          <p:nvPr>
            <p:ph type="title"/>
          </p:nvPr>
        </p:nvSpPr>
        <p:spPr>
          <a:xfrm>
            <a:off x="1746004" y="941353"/>
            <a:ext cx="5880100" cy="882015"/>
          </a:xfrm>
          <a:prstGeom prst="rect">
            <a:avLst/>
          </a:prstGeom>
        </p:spPr>
        <p:txBody>
          <a:bodyPr vert="horz" wrap="square" lIns="0" tIns="12065" rIns="0" bIns="0" rtlCol="0">
            <a:spAutoFit/>
          </a:bodyPr>
          <a:lstStyle/>
          <a:p>
            <a:pPr marL="1455420" marR="5080" indent="-1443355">
              <a:lnSpc>
                <a:spcPct val="100299"/>
              </a:lnSpc>
              <a:spcBef>
                <a:spcPts val="95"/>
              </a:spcBef>
            </a:pPr>
            <a:r>
              <a:rPr dirty="0">
                <a:solidFill>
                  <a:srgbClr val="FFFFFF"/>
                </a:solidFill>
                <a:latin typeface="Arial"/>
                <a:cs typeface="Arial"/>
              </a:rPr>
              <a:t>Center </a:t>
            </a:r>
            <a:r>
              <a:rPr spc="-5" dirty="0">
                <a:solidFill>
                  <a:srgbClr val="FFFFFF"/>
                </a:solidFill>
                <a:latin typeface="Arial"/>
                <a:cs typeface="Arial"/>
              </a:rPr>
              <a:t>for </a:t>
            </a:r>
            <a:r>
              <a:rPr dirty="0">
                <a:solidFill>
                  <a:srgbClr val="FFFFFF"/>
                </a:solidFill>
                <a:latin typeface="Arial"/>
                <a:cs typeface="Arial"/>
              </a:rPr>
              <a:t>Development </a:t>
            </a:r>
            <a:r>
              <a:rPr spc="5" dirty="0">
                <a:solidFill>
                  <a:srgbClr val="FFFFFF"/>
                </a:solidFill>
                <a:latin typeface="Arial"/>
                <a:cs typeface="Arial"/>
              </a:rPr>
              <a:t>of</a:t>
            </a:r>
            <a:r>
              <a:rPr spc="-120" dirty="0">
                <a:solidFill>
                  <a:srgbClr val="FFFFFF"/>
                </a:solidFill>
                <a:latin typeface="Arial"/>
                <a:cs typeface="Arial"/>
              </a:rPr>
              <a:t> </a:t>
            </a:r>
            <a:r>
              <a:rPr dirty="0">
                <a:solidFill>
                  <a:srgbClr val="FFFFFF"/>
                </a:solidFill>
                <a:latin typeface="Arial"/>
                <a:cs typeface="Arial"/>
              </a:rPr>
              <a:t>Advanced  Computing -</a:t>
            </a:r>
            <a:r>
              <a:rPr spc="-55" dirty="0">
                <a:solidFill>
                  <a:srgbClr val="FFFFFF"/>
                </a:solidFill>
                <a:latin typeface="Arial"/>
                <a:cs typeface="Arial"/>
              </a:rPr>
              <a:t> </a:t>
            </a:r>
            <a:r>
              <a:rPr dirty="0">
                <a:solidFill>
                  <a:srgbClr val="FFFFFF"/>
                </a:solidFill>
                <a:latin typeface="Arial"/>
                <a:cs typeface="Arial"/>
              </a:rPr>
              <a:t>Patna</a:t>
            </a:r>
          </a:p>
        </p:txBody>
      </p:sp>
      <p:sp>
        <p:nvSpPr>
          <p:cNvPr id="8" name="object 8"/>
          <p:cNvSpPr txBox="1">
            <a:spLocks noGrp="1"/>
          </p:cNvSpPr>
          <p:nvPr>
            <p:ph type="sldNum" sz="quarter" idx="7"/>
          </p:nvPr>
        </p:nvSpPr>
        <p:spPr>
          <a:prstGeom prst="rect">
            <a:avLst/>
          </a:prstGeom>
        </p:spPr>
        <p:txBody>
          <a:bodyPr vert="horz" wrap="square" lIns="0" tIns="14604" rIns="0" bIns="0" rtlCol="0">
            <a:spAutoFit/>
          </a:bodyPr>
          <a:lstStyle/>
          <a:p>
            <a:pPr marL="38100">
              <a:lnSpc>
                <a:spcPct val="100000"/>
              </a:lnSpc>
              <a:spcBef>
                <a:spcPts val="114"/>
              </a:spcBef>
            </a:pPr>
            <a:fld id="{81D60167-4931-47E6-BA6A-407CBD079E47}" type="slidenum">
              <a:rPr spc="-400" dirty="0"/>
              <a:t>1</a:t>
            </a:fld>
            <a:endParaRPr spc="-400" dirty="0"/>
          </a:p>
        </p:txBody>
      </p:sp>
      <p:sp>
        <p:nvSpPr>
          <p:cNvPr id="9" name="object 9"/>
          <p:cNvSpPr txBox="1">
            <a:spLocks noGrp="1"/>
          </p:cNvSpPr>
          <p:nvPr>
            <p:ph type="dt" sz="half" idx="6"/>
          </p:nvPr>
        </p:nvSpPr>
        <p:spPr>
          <a:xfrm>
            <a:off x="2070100" y="6446060"/>
            <a:ext cx="6705600" cy="389145"/>
          </a:xfrm>
          <a:prstGeom prst="rect">
            <a:avLst/>
          </a:prstGeom>
        </p:spPr>
        <p:txBody>
          <a:bodyPr vert="horz" wrap="square" lIns="0" tIns="11430" rIns="0" bIns="0" rtlCol="0">
            <a:spAutoFit/>
          </a:bodyPr>
          <a:lstStyle/>
          <a:p>
            <a:pPr marL="1438910" marR="5080" indent="-1426845" algn="ctr">
              <a:lnSpc>
                <a:spcPct val="101699"/>
              </a:lnSpc>
              <a:spcBef>
                <a:spcPts val="90"/>
              </a:spcBef>
            </a:pPr>
            <a:r>
              <a:rPr lang="en-US" spc="15" dirty="0"/>
              <a:t>Traffic Video Analytics Using YOLOv7 In Computer Vision</a:t>
            </a:r>
          </a:p>
          <a:p>
            <a:pPr marL="1438910" marR="5080" indent="-1426845" algn="ctr">
              <a:lnSpc>
                <a:spcPct val="101699"/>
              </a:lnSpc>
              <a:spcBef>
                <a:spcPts val="90"/>
              </a:spcBef>
            </a:pPr>
            <a:r>
              <a:rPr spc="-35" dirty="0"/>
              <a:t>  </a:t>
            </a:r>
            <a:r>
              <a:rPr spc="45" dirty="0"/>
              <a:t>(</a:t>
            </a:r>
            <a:r>
              <a:rPr lang="en-US" spc="45" dirty="0"/>
              <a:t>PG-DAI)</a:t>
            </a:r>
            <a:endParaRPr spc="45" dirty="0"/>
          </a:p>
        </p:txBody>
      </p:sp>
      <p:sp>
        <p:nvSpPr>
          <p:cNvPr id="10" name="object 10"/>
          <p:cNvSpPr txBox="1">
            <a:spLocks noGrp="1"/>
          </p:cNvSpPr>
          <p:nvPr>
            <p:ph type="ftr" sz="quarter" idx="5"/>
          </p:nvPr>
        </p:nvSpPr>
        <p:spPr>
          <a:xfrm>
            <a:off x="110828" y="6446060"/>
            <a:ext cx="1273471" cy="260968"/>
          </a:xfrm>
          <a:prstGeom prst="rect">
            <a:avLst/>
          </a:prstGeom>
        </p:spPr>
        <p:txBody>
          <a:bodyPr vert="horz" wrap="square" lIns="0" tIns="14604" rIns="0" bIns="0" rtlCol="0">
            <a:spAutoFit/>
          </a:bodyPr>
          <a:lstStyle/>
          <a:p>
            <a:pPr marL="12700">
              <a:lnSpc>
                <a:spcPct val="100000"/>
              </a:lnSpc>
              <a:spcBef>
                <a:spcPts val="114"/>
              </a:spcBef>
            </a:pPr>
            <a:r>
              <a:rPr lang="en-US" spc="130" dirty="0"/>
              <a:t>03</a:t>
            </a:r>
            <a:r>
              <a:rPr spc="130" dirty="0"/>
              <a:t>/</a:t>
            </a:r>
            <a:r>
              <a:rPr lang="en-US" spc="130" dirty="0"/>
              <a:t>15</a:t>
            </a:r>
            <a:r>
              <a:rPr spc="130" dirty="0"/>
              <a:t>/202</a:t>
            </a:r>
            <a:r>
              <a:rPr lang="en-US" spc="130" dirty="0"/>
              <a:t>3</a:t>
            </a:r>
            <a:endParaRPr spc="130" dirty="0"/>
          </a:p>
        </p:txBody>
      </p:sp>
      <p:sp>
        <p:nvSpPr>
          <p:cNvPr id="7" name="object 7"/>
          <p:cNvSpPr txBox="1"/>
          <p:nvPr/>
        </p:nvSpPr>
        <p:spPr>
          <a:xfrm>
            <a:off x="1162241" y="2226135"/>
            <a:ext cx="8512175" cy="4065344"/>
          </a:xfrm>
          <a:prstGeom prst="rect">
            <a:avLst/>
          </a:prstGeom>
        </p:spPr>
        <p:txBody>
          <a:bodyPr vert="horz" wrap="square" lIns="0" tIns="90170" rIns="0" bIns="0" rtlCol="0">
            <a:spAutoFit/>
          </a:bodyPr>
          <a:lstStyle/>
          <a:p>
            <a:pPr algn="ctr">
              <a:lnSpc>
                <a:spcPct val="100000"/>
              </a:lnSpc>
              <a:spcBef>
                <a:spcPts val="1839"/>
              </a:spcBef>
            </a:pPr>
            <a:r>
              <a:rPr lang="en-US" sz="2900" b="1" spc="-15" dirty="0">
                <a:solidFill>
                  <a:srgbClr val="524BC1"/>
                </a:solidFill>
                <a:latin typeface="Arial"/>
                <a:cs typeface="Arial"/>
              </a:rPr>
              <a:t>TRAFFIC VIDEO ANALYTICS USING YOLOv7 IN COMPUTER VISION</a:t>
            </a:r>
          </a:p>
          <a:p>
            <a:pPr algn="ctr">
              <a:lnSpc>
                <a:spcPct val="100000"/>
              </a:lnSpc>
              <a:spcBef>
                <a:spcPts val="1839"/>
              </a:spcBef>
            </a:pPr>
            <a:r>
              <a:rPr sz="2200" spc="-15" dirty="0">
                <a:solidFill>
                  <a:srgbClr val="1F1C50"/>
                </a:solidFill>
                <a:latin typeface="Arial"/>
                <a:cs typeface="Arial"/>
              </a:rPr>
              <a:t>By</a:t>
            </a:r>
            <a:endParaRPr sz="2200" dirty="0">
              <a:latin typeface="Arial"/>
              <a:cs typeface="Arial"/>
            </a:endParaRPr>
          </a:p>
          <a:p>
            <a:pPr marR="94615" algn="ctr">
              <a:lnSpc>
                <a:spcPct val="100000"/>
              </a:lnSpc>
              <a:spcBef>
                <a:spcPts val="355"/>
              </a:spcBef>
            </a:pPr>
            <a:r>
              <a:rPr lang="en-US" sz="2250" spc="100" dirty="0">
                <a:solidFill>
                  <a:srgbClr val="1F1C50"/>
                </a:solidFill>
                <a:latin typeface="Arial"/>
                <a:cs typeface="Arial"/>
              </a:rPr>
              <a:t>Abhishek Kumar</a:t>
            </a:r>
            <a:r>
              <a:rPr sz="2250" spc="10" dirty="0">
                <a:solidFill>
                  <a:srgbClr val="1F1C50"/>
                </a:solidFill>
                <a:latin typeface="Arial"/>
                <a:cs typeface="Arial"/>
              </a:rPr>
              <a:t> </a:t>
            </a:r>
            <a:r>
              <a:rPr sz="2250" spc="-105" dirty="0">
                <a:solidFill>
                  <a:srgbClr val="1F1C50"/>
                </a:solidFill>
                <a:latin typeface="Arial"/>
                <a:cs typeface="Arial"/>
              </a:rPr>
              <a:t>(</a:t>
            </a:r>
            <a:r>
              <a:rPr lang="en-IN" sz="2250" spc="-105" dirty="0">
                <a:solidFill>
                  <a:srgbClr val="1F1C50"/>
                </a:solidFill>
                <a:latin typeface="Arial"/>
                <a:cs typeface="Arial"/>
              </a:rPr>
              <a:t>220980728001</a:t>
            </a:r>
            <a:r>
              <a:rPr sz="2250" spc="55" dirty="0">
                <a:solidFill>
                  <a:srgbClr val="1F1C50"/>
                </a:solidFill>
                <a:latin typeface="Arial"/>
                <a:cs typeface="Arial"/>
              </a:rPr>
              <a:t>.:)</a:t>
            </a:r>
            <a:endParaRPr lang="en-US" sz="2250" spc="55" dirty="0">
              <a:solidFill>
                <a:srgbClr val="1F1C50"/>
              </a:solidFill>
              <a:latin typeface="Arial"/>
              <a:cs typeface="Arial"/>
            </a:endParaRPr>
          </a:p>
          <a:p>
            <a:pPr marR="94615" algn="ctr">
              <a:spcBef>
                <a:spcPts val="355"/>
              </a:spcBef>
            </a:pPr>
            <a:r>
              <a:rPr lang="en-IN" sz="2250" spc="95" dirty="0" err="1">
                <a:solidFill>
                  <a:srgbClr val="1F1C50"/>
                </a:solidFill>
                <a:latin typeface="Arial"/>
                <a:cs typeface="Arial"/>
              </a:rPr>
              <a:t>Shivendra</a:t>
            </a:r>
            <a:r>
              <a:rPr lang="en-IN" sz="2250" spc="95" dirty="0">
                <a:solidFill>
                  <a:srgbClr val="1F1C50"/>
                </a:solidFill>
                <a:latin typeface="Arial"/>
                <a:cs typeface="Arial"/>
              </a:rPr>
              <a:t> Patil (220980728005.:) </a:t>
            </a:r>
            <a:endParaRPr sz="2250" dirty="0">
              <a:latin typeface="Arial"/>
              <a:cs typeface="Arial"/>
            </a:endParaRPr>
          </a:p>
          <a:p>
            <a:pPr marL="1298575" marR="1392555" algn="ctr">
              <a:lnSpc>
                <a:spcPct val="113399"/>
              </a:lnSpc>
              <a:spcBef>
                <a:spcPts val="10"/>
              </a:spcBef>
            </a:pPr>
            <a:r>
              <a:rPr sz="2250" spc="95" dirty="0">
                <a:solidFill>
                  <a:srgbClr val="1F1C50"/>
                </a:solidFill>
                <a:latin typeface="Arial"/>
                <a:cs typeface="Arial"/>
              </a:rPr>
              <a:t> </a:t>
            </a:r>
            <a:r>
              <a:rPr lang="en-IN" sz="2250" spc="95" dirty="0">
                <a:solidFill>
                  <a:srgbClr val="1F1C50"/>
                </a:solidFill>
                <a:latin typeface="Arial"/>
                <a:cs typeface="Arial"/>
              </a:rPr>
              <a:t>Rohit Ingle (220980728006.:) </a:t>
            </a:r>
            <a:endParaRPr sz="2250" dirty="0">
              <a:latin typeface="Arial"/>
              <a:cs typeface="Arial"/>
            </a:endParaRPr>
          </a:p>
          <a:p>
            <a:pPr marR="308610" algn="ctr">
              <a:lnSpc>
                <a:spcPct val="100000"/>
              </a:lnSpc>
              <a:spcBef>
                <a:spcPts val="1515"/>
              </a:spcBef>
            </a:pPr>
            <a:r>
              <a:rPr lang="en-US" sz="1900" spc="15" dirty="0">
                <a:solidFill>
                  <a:srgbClr val="BF0000"/>
                </a:solidFill>
                <a:latin typeface="Arial"/>
                <a:cs typeface="Arial"/>
              </a:rPr>
              <a:t>Guided By</a:t>
            </a:r>
          </a:p>
          <a:p>
            <a:pPr marR="308610" algn="ctr">
              <a:lnSpc>
                <a:spcPct val="100000"/>
              </a:lnSpc>
              <a:spcBef>
                <a:spcPts val="1515"/>
              </a:spcBef>
            </a:pPr>
            <a:r>
              <a:rPr lang="en-US" sz="1900" b="1" spc="15" dirty="0">
                <a:solidFill>
                  <a:srgbClr val="BF0000"/>
                </a:solidFill>
                <a:latin typeface="Arial"/>
                <a:cs typeface="Arial"/>
              </a:rPr>
              <a:t> </a:t>
            </a:r>
            <a:r>
              <a:rPr lang="en-IN" sz="1900" b="1" spc="15" dirty="0">
                <a:solidFill>
                  <a:srgbClr val="BF0000"/>
                </a:solidFill>
                <a:latin typeface="Arial"/>
                <a:cs typeface="Arial"/>
              </a:rPr>
              <a:t>Mr. Sai Krishna</a:t>
            </a:r>
            <a:endParaRPr sz="1900" b="1" dirty="0">
              <a:latin typeface="Arial"/>
              <a:cs typeface="Arial"/>
            </a:endParaRPr>
          </a:p>
          <a:p>
            <a:pPr marR="305435" algn="ctr">
              <a:lnSpc>
                <a:spcPct val="100000"/>
              </a:lnSpc>
              <a:spcBef>
                <a:spcPts val="500"/>
              </a:spcBef>
            </a:pPr>
            <a:r>
              <a:rPr lang="en-US" sz="1900" b="1" spc="10" dirty="0">
                <a:solidFill>
                  <a:srgbClr val="BF0000"/>
                </a:solidFill>
                <a:latin typeface="Arial"/>
                <a:cs typeface="Arial"/>
              </a:rPr>
              <a:t> </a:t>
            </a:r>
            <a:endParaRPr sz="1900" dirty="0">
              <a:latin typeface="Arial"/>
              <a:cs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2300" y="854879"/>
            <a:ext cx="4571365" cy="492443"/>
          </a:xfrm>
        </p:spPr>
        <p:txBody>
          <a:bodyPr/>
          <a:lstStyle/>
          <a:p>
            <a:r>
              <a:rPr lang="en-US" sz="3200" dirty="0"/>
              <a:t>R</a:t>
            </a:r>
            <a:r>
              <a:rPr lang="en-IN" sz="3200" dirty="0" err="1"/>
              <a:t>esult</a:t>
            </a:r>
            <a:r>
              <a:rPr lang="en-IN" sz="3200" dirty="0"/>
              <a:t> </a:t>
            </a:r>
          </a:p>
        </p:txBody>
      </p:sp>
      <p:sp>
        <p:nvSpPr>
          <p:cNvPr id="3" name="Text Placeholder 2"/>
          <p:cNvSpPr>
            <a:spLocks noGrp="1"/>
          </p:cNvSpPr>
          <p:nvPr>
            <p:ph type="body" idx="1"/>
          </p:nvPr>
        </p:nvSpPr>
        <p:spPr>
          <a:xfrm>
            <a:off x="469900" y="1647825"/>
            <a:ext cx="9086533" cy="477054"/>
          </a:xfrm>
        </p:spPr>
        <p:txBody>
          <a:bodyPr/>
          <a:lstStyle/>
          <a:p>
            <a:r>
              <a:rPr lang="en-US" dirty="0"/>
              <a:t>On the Custom dataset, YOLOv7 achieved a mean average precision (</a:t>
            </a:r>
            <a:r>
              <a:rPr lang="en-US" dirty="0" err="1"/>
              <a:t>mAP</a:t>
            </a:r>
            <a:r>
              <a:rPr lang="en-US" dirty="0"/>
              <a:t>) of 95.1% at real-time speeds (25 frames per second), precision at 82.0% , and Recall at 89.12%.</a:t>
            </a:r>
            <a:endParaRPr lang="en-IN" dirty="0"/>
          </a:p>
        </p:txBody>
      </p:sp>
      <p:sp>
        <p:nvSpPr>
          <p:cNvPr id="4" name="object 10"/>
          <p:cNvSpPr txBox="1">
            <a:spLocks noGrp="1"/>
          </p:cNvSpPr>
          <p:nvPr>
            <p:ph type="ftr" sz="quarter" idx="5"/>
          </p:nvPr>
        </p:nvSpPr>
        <p:spPr>
          <a:xfrm>
            <a:off x="110828" y="6446060"/>
            <a:ext cx="1273471" cy="260968"/>
          </a:xfrm>
          <a:prstGeom prst="rect">
            <a:avLst/>
          </a:prstGeom>
        </p:spPr>
        <p:txBody>
          <a:bodyPr vert="horz" wrap="square" lIns="0" tIns="14604" rIns="0" bIns="0" rtlCol="0">
            <a:spAutoFit/>
          </a:bodyPr>
          <a:lstStyle/>
          <a:p>
            <a:pPr marL="12700">
              <a:lnSpc>
                <a:spcPct val="100000"/>
              </a:lnSpc>
              <a:spcBef>
                <a:spcPts val="114"/>
              </a:spcBef>
            </a:pPr>
            <a:r>
              <a:rPr lang="en-US" spc="130" dirty="0"/>
              <a:t>03</a:t>
            </a:r>
            <a:r>
              <a:rPr spc="130" dirty="0"/>
              <a:t>/</a:t>
            </a:r>
            <a:r>
              <a:rPr lang="en-US" spc="130" dirty="0"/>
              <a:t>15</a:t>
            </a:r>
            <a:r>
              <a:rPr spc="130" dirty="0"/>
              <a:t>/202</a:t>
            </a:r>
            <a:r>
              <a:rPr lang="en-US" spc="130" dirty="0"/>
              <a:t>3</a:t>
            </a:r>
            <a:endParaRPr spc="130" dirty="0"/>
          </a:p>
        </p:txBody>
      </p:sp>
      <p:sp>
        <p:nvSpPr>
          <p:cNvPr id="5" name="object 5"/>
          <p:cNvSpPr txBox="1">
            <a:spLocks noGrp="1"/>
          </p:cNvSpPr>
          <p:nvPr>
            <p:ph type="dt" sz="half" idx="6"/>
          </p:nvPr>
        </p:nvSpPr>
        <p:spPr>
          <a:xfrm>
            <a:off x="2057762" y="6446060"/>
            <a:ext cx="6629400" cy="449803"/>
          </a:xfrm>
          <a:prstGeom prst="rect">
            <a:avLst/>
          </a:prstGeom>
        </p:spPr>
        <p:txBody>
          <a:bodyPr vert="horz" wrap="square" lIns="0" tIns="11430" rIns="0" bIns="0" rtlCol="0">
            <a:spAutoFit/>
          </a:bodyPr>
          <a:lstStyle/>
          <a:p>
            <a:pPr marL="1438910" marR="5080" indent="-1426845" algn="ctr">
              <a:lnSpc>
                <a:spcPct val="101699"/>
              </a:lnSpc>
              <a:spcBef>
                <a:spcPts val="90"/>
              </a:spcBef>
            </a:pPr>
            <a:r>
              <a:rPr lang="en-US" sz="1400" spc="45" dirty="0"/>
              <a:t>Traffic Video Analytics Using YOLOv7 In Computer Vision</a:t>
            </a:r>
          </a:p>
          <a:p>
            <a:pPr marL="1438910" marR="5080" indent="-1426845" algn="ctr">
              <a:lnSpc>
                <a:spcPct val="101699"/>
              </a:lnSpc>
              <a:spcBef>
                <a:spcPts val="90"/>
              </a:spcBef>
            </a:pPr>
            <a:r>
              <a:rPr lang="en-US" sz="1400" spc="45" dirty="0"/>
              <a:t>  (PG-DAI)</a:t>
            </a:r>
          </a:p>
        </p:txBody>
      </p:sp>
      <p:sp>
        <p:nvSpPr>
          <p:cNvPr id="6" name="object 4"/>
          <p:cNvSpPr txBox="1">
            <a:spLocks noGrp="1"/>
          </p:cNvSpPr>
          <p:nvPr>
            <p:ph type="sldNum" sz="quarter" idx="7"/>
          </p:nvPr>
        </p:nvSpPr>
        <p:spPr>
          <a:xfrm>
            <a:off x="10001975" y="6356315"/>
            <a:ext cx="283209" cy="323215"/>
          </a:xfrm>
          <a:prstGeom prst="rect">
            <a:avLst/>
          </a:prstGeom>
        </p:spPr>
        <p:txBody>
          <a:bodyPr vert="horz" wrap="square" lIns="0" tIns="14604" rIns="0" bIns="0" rtlCol="0">
            <a:spAutoFit/>
          </a:bodyPr>
          <a:lstStyle/>
          <a:p>
            <a:pPr marL="38100">
              <a:lnSpc>
                <a:spcPct val="100000"/>
              </a:lnSpc>
              <a:spcBef>
                <a:spcPts val="114"/>
              </a:spcBef>
            </a:pPr>
            <a:fld id="{81D60167-4931-47E6-BA6A-407CBD079E47}" type="slidenum">
              <a:rPr spc="-400" dirty="0"/>
              <a:t>10</a:t>
            </a:fld>
            <a:endParaRPr spc="-400" dirty="0"/>
          </a:p>
        </p:txBody>
      </p:sp>
      <p:pic>
        <p:nvPicPr>
          <p:cNvPr id="7" name="Picture 6">
            <a:extLst>
              <a:ext uri="{FF2B5EF4-FFF2-40B4-BE49-F238E27FC236}">
                <a16:creationId xmlns:a16="http://schemas.microsoft.com/office/drawing/2014/main" id="{CC692934-FEB2-4EE3-A7CE-F7620C773AF5}"/>
              </a:ext>
            </a:extLst>
          </p:cNvPr>
          <p:cNvPicPr>
            <a:picLocks noChangeAspect="1"/>
          </p:cNvPicPr>
          <p:nvPr/>
        </p:nvPicPr>
        <p:blipFill>
          <a:blip r:embed="rId2"/>
          <a:stretch>
            <a:fillRect/>
          </a:stretch>
        </p:blipFill>
        <p:spPr>
          <a:xfrm>
            <a:off x="830897" y="2301138"/>
            <a:ext cx="8725536" cy="3613887"/>
          </a:xfrm>
          <a:prstGeom prst="rect">
            <a:avLst/>
          </a:prstGeom>
        </p:spPr>
      </p:pic>
    </p:spTree>
    <p:extLst>
      <p:ext uri="{BB962C8B-B14F-4D97-AF65-F5344CB8AC3E}">
        <p14:creationId xmlns:p14="http://schemas.microsoft.com/office/powerpoint/2010/main" val="32602680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2300" y="854879"/>
            <a:ext cx="4571365" cy="492443"/>
          </a:xfrm>
        </p:spPr>
        <p:txBody>
          <a:bodyPr/>
          <a:lstStyle/>
          <a:p>
            <a:r>
              <a:rPr lang="en-US" sz="3200" dirty="0"/>
              <a:t>R</a:t>
            </a:r>
            <a:r>
              <a:rPr lang="en-IN" sz="3200" dirty="0" err="1"/>
              <a:t>esult</a:t>
            </a:r>
            <a:r>
              <a:rPr lang="en-IN" sz="3200" dirty="0"/>
              <a:t> </a:t>
            </a:r>
          </a:p>
        </p:txBody>
      </p:sp>
      <p:sp>
        <p:nvSpPr>
          <p:cNvPr id="3" name="Text Placeholder 2"/>
          <p:cNvSpPr>
            <a:spLocks noGrp="1"/>
          </p:cNvSpPr>
          <p:nvPr>
            <p:ph type="body" idx="1"/>
          </p:nvPr>
        </p:nvSpPr>
        <p:spPr>
          <a:xfrm>
            <a:off x="513080" y="1647825"/>
            <a:ext cx="9361170" cy="276999"/>
          </a:xfrm>
        </p:spPr>
        <p:txBody>
          <a:bodyPr/>
          <a:lstStyle/>
          <a:p>
            <a:r>
              <a:rPr lang="en-US" sz="1800" b="1" dirty="0"/>
              <a:t>Outcome of Single Image Inferences</a:t>
            </a:r>
            <a:endParaRPr lang="en-IN" sz="1800" b="1" dirty="0"/>
          </a:p>
        </p:txBody>
      </p:sp>
      <p:sp>
        <p:nvSpPr>
          <p:cNvPr id="4" name="object 10"/>
          <p:cNvSpPr txBox="1">
            <a:spLocks noGrp="1"/>
          </p:cNvSpPr>
          <p:nvPr>
            <p:ph type="ftr" sz="quarter" idx="5"/>
          </p:nvPr>
        </p:nvSpPr>
        <p:spPr>
          <a:xfrm>
            <a:off x="110828" y="6446060"/>
            <a:ext cx="1273471" cy="260968"/>
          </a:xfrm>
          <a:prstGeom prst="rect">
            <a:avLst/>
          </a:prstGeom>
        </p:spPr>
        <p:txBody>
          <a:bodyPr vert="horz" wrap="square" lIns="0" tIns="14604" rIns="0" bIns="0" rtlCol="0">
            <a:spAutoFit/>
          </a:bodyPr>
          <a:lstStyle/>
          <a:p>
            <a:pPr marL="12700">
              <a:lnSpc>
                <a:spcPct val="100000"/>
              </a:lnSpc>
              <a:spcBef>
                <a:spcPts val="114"/>
              </a:spcBef>
            </a:pPr>
            <a:r>
              <a:rPr lang="en-US" spc="130" dirty="0"/>
              <a:t>03</a:t>
            </a:r>
            <a:r>
              <a:rPr spc="130" dirty="0"/>
              <a:t>/</a:t>
            </a:r>
            <a:r>
              <a:rPr lang="en-US" spc="130" dirty="0"/>
              <a:t>15</a:t>
            </a:r>
            <a:r>
              <a:rPr spc="130" dirty="0"/>
              <a:t>/202</a:t>
            </a:r>
            <a:r>
              <a:rPr lang="en-US" spc="130" dirty="0"/>
              <a:t>3</a:t>
            </a:r>
            <a:endParaRPr spc="130" dirty="0"/>
          </a:p>
        </p:txBody>
      </p:sp>
      <p:sp>
        <p:nvSpPr>
          <p:cNvPr id="5" name="object 5"/>
          <p:cNvSpPr txBox="1">
            <a:spLocks noGrp="1"/>
          </p:cNvSpPr>
          <p:nvPr>
            <p:ph type="dt" sz="half" idx="6"/>
          </p:nvPr>
        </p:nvSpPr>
        <p:spPr>
          <a:xfrm>
            <a:off x="2146300" y="6707028"/>
            <a:ext cx="6629400" cy="449803"/>
          </a:xfrm>
          <a:prstGeom prst="rect">
            <a:avLst/>
          </a:prstGeom>
        </p:spPr>
        <p:txBody>
          <a:bodyPr vert="horz" wrap="square" lIns="0" tIns="11430" rIns="0" bIns="0" rtlCol="0">
            <a:spAutoFit/>
          </a:bodyPr>
          <a:lstStyle/>
          <a:p>
            <a:pPr marL="1438910" marR="5080" indent="-1426845" algn="ctr">
              <a:lnSpc>
                <a:spcPct val="101699"/>
              </a:lnSpc>
              <a:spcBef>
                <a:spcPts val="90"/>
              </a:spcBef>
            </a:pPr>
            <a:r>
              <a:rPr lang="en-US" sz="1400" spc="45" dirty="0"/>
              <a:t>Traffic Video Analytics Using YOLOv7 In Computer Vision</a:t>
            </a:r>
          </a:p>
          <a:p>
            <a:pPr marL="1438910" marR="5080" indent="-1426845" algn="ctr">
              <a:lnSpc>
                <a:spcPct val="101699"/>
              </a:lnSpc>
              <a:spcBef>
                <a:spcPts val="90"/>
              </a:spcBef>
            </a:pPr>
            <a:r>
              <a:rPr lang="en-US" sz="1400" spc="45" dirty="0"/>
              <a:t>  (PG-DAI)</a:t>
            </a:r>
          </a:p>
        </p:txBody>
      </p:sp>
      <p:sp>
        <p:nvSpPr>
          <p:cNvPr id="6" name="object 4"/>
          <p:cNvSpPr txBox="1">
            <a:spLocks noGrp="1"/>
          </p:cNvSpPr>
          <p:nvPr>
            <p:ph type="sldNum" sz="quarter" idx="7"/>
          </p:nvPr>
        </p:nvSpPr>
        <p:spPr>
          <a:xfrm>
            <a:off x="10001975" y="6356315"/>
            <a:ext cx="283209" cy="323215"/>
          </a:xfrm>
          <a:prstGeom prst="rect">
            <a:avLst/>
          </a:prstGeom>
        </p:spPr>
        <p:txBody>
          <a:bodyPr vert="horz" wrap="square" lIns="0" tIns="14604" rIns="0" bIns="0" rtlCol="0">
            <a:spAutoFit/>
          </a:bodyPr>
          <a:lstStyle/>
          <a:p>
            <a:pPr marL="38100">
              <a:lnSpc>
                <a:spcPct val="100000"/>
              </a:lnSpc>
              <a:spcBef>
                <a:spcPts val="114"/>
              </a:spcBef>
            </a:pPr>
            <a:fld id="{81D60167-4931-47E6-BA6A-407CBD079E47}" type="slidenum">
              <a:rPr spc="-400" dirty="0"/>
              <a:t>11</a:t>
            </a:fld>
            <a:endParaRPr spc="-400" dirty="0"/>
          </a:p>
        </p:txBody>
      </p:sp>
      <p:pic>
        <p:nvPicPr>
          <p:cNvPr id="8" name="Picture 7">
            <a:extLst>
              <a:ext uri="{FF2B5EF4-FFF2-40B4-BE49-F238E27FC236}">
                <a16:creationId xmlns:a16="http://schemas.microsoft.com/office/drawing/2014/main" id="{E6669F0A-5A0A-4CC1-B86B-B126D7E351FE}"/>
              </a:ext>
            </a:extLst>
          </p:cNvPr>
          <p:cNvPicPr>
            <a:picLocks noChangeAspect="1"/>
          </p:cNvPicPr>
          <p:nvPr/>
        </p:nvPicPr>
        <p:blipFill>
          <a:blip r:embed="rId2"/>
          <a:stretch>
            <a:fillRect/>
          </a:stretch>
        </p:blipFill>
        <p:spPr>
          <a:xfrm>
            <a:off x="1612900" y="2105025"/>
            <a:ext cx="7696200" cy="4488327"/>
          </a:xfrm>
          <a:prstGeom prst="rect">
            <a:avLst/>
          </a:prstGeom>
        </p:spPr>
      </p:pic>
    </p:spTree>
    <p:extLst>
      <p:ext uri="{BB962C8B-B14F-4D97-AF65-F5344CB8AC3E}">
        <p14:creationId xmlns:p14="http://schemas.microsoft.com/office/powerpoint/2010/main" val="31686042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2300" y="854879"/>
            <a:ext cx="4571365" cy="492443"/>
          </a:xfrm>
        </p:spPr>
        <p:txBody>
          <a:bodyPr/>
          <a:lstStyle/>
          <a:p>
            <a:r>
              <a:rPr lang="en-US" sz="3200" dirty="0"/>
              <a:t>C</a:t>
            </a:r>
            <a:r>
              <a:rPr lang="en-IN" sz="3200" dirty="0" err="1"/>
              <a:t>onclusion</a:t>
            </a:r>
            <a:endParaRPr lang="en-IN" sz="3200" dirty="0"/>
          </a:p>
        </p:txBody>
      </p:sp>
      <p:sp>
        <p:nvSpPr>
          <p:cNvPr id="3" name="Text Placeholder 2"/>
          <p:cNvSpPr>
            <a:spLocks noGrp="1"/>
          </p:cNvSpPr>
          <p:nvPr>
            <p:ph type="body" idx="1"/>
          </p:nvPr>
        </p:nvSpPr>
        <p:spPr>
          <a:xfrm>
            <a:off x="279400" y="1876425"/>
            <a:ext cx="10134600" cy="4331635"/>
          </a:xfrm>
        </p:spPr>
        <p:txBody>
          <a:bodyPr/>
          <a:lstStyle/>
          <a:p>
            <a:pPr marL="285750" indent="-285750" algn="just">
              <a:lnSpc>
                <a:spcPct val="150000"/>
              </a:lnSpc>
              <a:buFont typeface="Wingdings" panose="05000000000000000000" pitchFamily="2" charset="2"/>
              <a:buChar char="v"/>
            </a:pPr>
            <a:r>
              <a:rPr lang="en-US" sz="1900" dirty="0"/>
              <a:t>In conclusion, the implementation of traffic video analytics using YOLOv7 to classify vehicles and </a:t>
            </a:r>
            <a:r>
              <a:rPr lang="en-US" sz="1900"/>
              <a:t>pedestrian detection is </a:t>
            </a:r>
            <a:r>
              <a:rPr lang="en-US" sz="1900" dirty="0"/>
              <a:t>a promising technology that has the potential to enhance traffic management and public safety.</a:t>
            </a:r>
          </a:p>
          <a:p>
            <a:pPr marL="285750" indent="-285750" algn="just">
              <a:lnSpc>
                <a:spcPct val="150000"/>
              </a:lnSpc>
              <a:buFont typeface="Wingdings" panose="05000000000000000000" pitchFamily="2" charset="2"/>
              <a:buChar char="v"/>
            </a:pPr>
            <a:r>
              <a:rPr lang="en-US" sz="1900" dirty="0"/>
              <a:t>The project aims to improve traffic flow by monitoring the movement of vehicles and pedestrians.</a:t>
            </a:r>
          </a:p>
          <a:p>
            <a:pPr marL="285750" indent="-285750" algn="just">
              <a:lnSpc>
                <a:spcPct val="150000"/>
              </a:lnSpc>
              <a:buFont typeface="Wingdings" panose="05000000000000000000" pitchFamily="2" charset="2"/>
              <a:buChar char="v"/>
            </a:pPr>
            <a:r>
              <a:rPr lang="en-US" sz="1900" dirty="0"/>
              <a:t>By classifying different types of vehicles and pedestrians, the system can identify potential traffic congestion areas and take proactive measures minimize traffic disruptions.</a:t>
            </a:r>
          </a:p>
          <a:p>
            <a:pPr marL="285750" indent="-285750" algn="just">
              <a:lnSpc>
                <a:spcPct val="150000"/>
              </a:lnSpc>
              <a:buFont typeface="Wingdings" panose="05000000000000000000" pitchFamily="2" charset="2"/>
              <a:buChar char="v"/>
            </a:pPr>
            <a:r>
              <a:rPr lang="en-US" sz="1900" dirty="0"/>
              <a:t>The system is able to accurately detect and classify objects in real-time, which can help authorities make informed decisions about traffic management. </a:t>
            </a:r>
          </a:p>
          <a:p>
            <a:pPr marL="285750" indent="-285750" algn="just">
              <a:lnSpc>
                <a:spcPct val="150000"/>
              </a:lnSpc>
              <a:buFont typeface="Wingdings" panose="05000000000000000000" pitchFamily="2" charset="2"/>
              <a:buChar char="v"/>
            </a:pPr>
            <a:r>
              <a:rPr lang="en-US" sz="1900" dirty="0"/>
              <a:t>However, like any technology, there is always room for improvement.</a:t>
            </a:r>
          </a:p>
        </p:txBody>
      </p:sp>
      <p:sp>
        <p:nvSpPr>
          <p:cNvPr id="4" name="object 10"/>
          <p:cNvSpPr txBox="1">
            <a:spLocks noGrp="1"/>
          </p:cNvSpPr>
          <p:nvPr>
            <p:ph type="ftr" sz="quarter" idx="5"/>
          </p:nvPr>
        </p:nvSpPr>
        <p:spPr>
          <a:xfrm>
            <a:off x="110828" y="6446060"/>
            <a:ext cx="1273471" cy="260968"/>
          </a:xfrm>
          <a:prstGeom prst="rect">
            <a:avLst/>
          </a:prstGeom>
        </p:spPr>
        <p:txBody>
          <a:bodyPr vert="horz" wrap="square" lIns="0" tIns="14604" rIns="0" bIns="0" rtlCol="0">
            <a:spAutoFit/>
          </a:bodyPr>
          <a:lstStyle/>
          <a:p>
            <a:pPr marL="12700">
              <a:lnSpc>
                <a:spcPct val="100000"/>
              </a:lnSpc>
              <a:spcBef>
                <a:spcPts val="114"/>
              </a:spcBef>
            </a:pPr>
            <a:r>
              <a:rPr lang="en-US" spc="130" dirty="0"/>
              <a:t>03</a:t>
            </a:r>
            <a:r>
              <a:rPr spc="130" dirty="0"/>
              <a:t>/</a:t>
            </a:r>
            <a:r>
              <a:rPr lang="en-US" spc="130" dirty="0"/>
              <a:t>15</a:t>
            </a:r>
            <a:r>
              <a:rPr spc="130" dirty="0"/>
              <a:t>/202</a:t>
            </a:r>
            <a:r>
              <a:rPr lang="en-US" spc="130" dirty="0"/>
              <a:t>3</a:t>
            </a:r>
            <a:endParaRPr spc="130" dirty="0"/>
          </a:p>
        </p:txBody>
      </p:sp>
      <p:sp>
        <p:nvSpPr>
          <p:cNvPr id="5" name="object 5"/>
          <p:cNvSpPr txBox="1">
            <a:spLocks noGrp="1"/>
          </p:cNvSpPr>
          <p:nvPr>
            <p:ph type="dt" sz="half" idx="6"/>
          </p:nvPr>
        </p:nvSpPr>
        <p:spPr>
          <a:xfrm>
            <a:off x="2057762" y="6446060"/>
            <a:ext cx="6629400" cy="449803"/>
          </a:xfrm>
          <a:prstGeom prst="rect">
            <a:avLst/>
          </a:prstGeom>
        </p:spPr>
        <p:txBody>
          <a:bodyPr vert="horz" wrap="square" lIns="0" tIns="11430" rIns="0" bIns="0" rtlCol="0">
            <a:spAutoFit/>
          </a:bodyPr>
          <a:lstStyle/>
          <a:p>
            <a:pPr marL="1438910" marR="5080" indent="-1426845" algn="ctr">
              <a:lnSpc>
                <a:spcPct val="101699"/>
              </a:lnSpc>
              <a:spcBef>
                <a:spcPts val="90"/>
              </a:spcBef>
            </a:pPr>
            <a:r>
              <a:rPr lang="en-US" sz="1400" spc="45" dirty="0"/>
              <a:t>Traffic Video Analytics Using YOLOv7 In Computer Vision</a:t>
            </a:r>
          </a:p>
          <a:p>
            <a:pPr marL="1438910" marR="5080" indent="-1426845" algn="ctr">
              <a:lnSpc>
                <a:spcPct val="101699"/>
              </a:lnSpc>
              <a:spcBef>
                <a:spcPts val="90"/>
              </a:spcBef>
            </a:pPr>
            <a:r>
              <a:rPr lang="en-US" sz="1400" spc="45" dirty="0"/>
              <a:t>  (PG-DAI)</a:t>
            </a:r>
          </a:p>
        </p:txBody>
      </p:sp>
      <p:sp>
        <p:nvSpPr>
          <p:cNvPr id="6" name="object 4"/>
          <p:cNvSpPr txBox="1">
            <a:spLocks noGrp="1"/>
          </p:cNvSpPr>
          <p:nvPr>
            <p:ph type="sldNum" sz="quarter" idx="7"/>
          </p:nvPr>
        </p:nvSpPr>
        <p:spPr>
          <a:xfrm>
            <a:off x="10001975" y="6356315"/>
            <a:ext cx="283209" cy="323215"/>
          </a:xfrm>
          <a:prstGeom prst="rect">
            <a:avLst/>
          </a:prstGeom>
        </p:spPr>
        <p:txBody>
          <a:bodyPr vert="horz" wrap="square" lIns="0" tIns="14604" rIns="0" bIns="0" rtlCol="0">
            <a:spAutoFit/>
          </a:bodyPr>
          <a:lstStyle/>
          <a:p>
            <a:pPr marL="38100">
              <a:lnSpc>
                <a:spcPct val="100000"/>
              </a:lnSpc>
              <a:spcBef>
                <a:spcPts val="114"/>
              </a:spcBef>
            </a:pPr>
            <a:fld id="{81D60167-4931-47E6-BA6A-407CBD079E47}" type="slidenum">
              <a:rPr spc="-400" dirty="0"/>
              <a:t>12</a:t>
            </a:fld>
            <a:endParaRPr spc="-400" dirty="0"/>
          </a:p>
        </p:txBody>
      </p:sp>
    </p:spTree>
    <p:extLst>
      <p:ext uri="{BB962C8B-B14F-4D97-AF65-F5344CB8AC3E}">
        <p14:creationId xmlns:p14="http://schemas.microsoft.com/office/powerpoint/2010/main" val="26970199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1275" y="854879"/>
            <a:ext cx="4571365" cy="492443"/>
          </a:xfrm>
        </p:spPr>
        <p:txBody>
          <a:bodyPr/>
          <a:lstStyle/>
          <a:p>
            <a:r>
              <a:rPr lang="en-IN" sz="3200" dirty="0"/>
              <a:t>Future Scopes</a:t>
            </a:r>
          </a:p>
        </p:txBody>
      </p:sp>
      <p:sp>
        <p:nvSpPr>
          <p:cNvPr id="3" name="Text Placeholder 2"/>
          <p:cNvSpPr>
            <a:spLocks noGrp="1"/>
          </p:cNvSpPr>
          <p:nvPr>
            <p:ph type="body" idx="1"/>
          </p:nvPr>
        </p:nvSpPr>
        <p:spPr>
          <a:xfrm>
            <a:off x="469900" y="1944929"/>
            <a:ext cx="5791200" cy="2769989"/>
          </a:xfrm>
        </p:spPr>
        <p:txBody>
          <a:bodyPr/>
          <a:lstStyle/>
          <a:p>
            <a:pPr marL="342900" indent="-342900">
              <a:buAutoNum type="arabicPeriod"/>
            </a:pPr>
            <a:r>
              <a:rPr lang="en-US" sz="2000" dirty="0"/>
              <a:t>Integration with Traffic Management Systems</a:t>
            </a:r>
          </a:p>
          <a:p>
            <a:pPr marL="342900" indent="-342900">
              <a:buAutoNum type="arabicPeriod"/>
            </a:pPr>
            <a:r>
              <a:rPr lang="en-US" sz="2000" dirty="0"/>
              <a:t>Incorporation of Vehicle Speed Data</a:t>
            </a:r>
          </a:p>
          <a:p>
            <a:pPr marL="342900" indent="-342900">
              <a:buAutoNum type="arabicPeriod"/>
            </a:pPr>
            <a:r>
              <a:rPr lang="en-US" sz="2000" dirty="0"/>
              <a:t>Detection of Other Types of Objects</a:t>
            </a:r>
          </a:p>
          <a:p>
            <a:pPr marL="342900" indent="-342900">
              <a:buAutoNum type="arabicPeriod"/>
            </a:pPr>
            <a:r>
              <a:rPr lang="en-US" sz="2000" dirty="0"/>
              <a:t>Integration with Smart City Infrastructure</a:t>
            </a:r>
          </a:p>
          <a:p>
            <a:endParaRPr lang="en-US" sz="2000" dirty="0"/>
          </a:p>
          <a:p>
            <a:pPr algn="just"/>
            <a:r>
              <a:rPr lang="en-US" sz="2000" dirty="0"/>
              <a:t>Overall, the future scopes for the traffic video analytics project are numerous, and continued research and development could lead to significant improvements in traffic safety and management.</a:t>
            </a:r>
            <a:endParaRPr lang="en-IN" sz="2000" dirty="0"/>
          </a:p>
        </p:txBody>
      </p:sp>
      <p:sp>
        <p:nvSpPr>
          <p:cNvPr id="4" name="object 10"/>
          <p:cNvSpPr txBox="1">
            <a:spLocks noGrp="1"/>
          </p:cNvSpPr>
          <p:nvPr>
            <p:ph type="ftr" sz="quarter" idx="5"/>
          </p:nvPr>
        </p:nvSpPr>
        <p:spPr>
          <a:xfrm>
            <a:off x="110828" y="6446060"/>
            <a:ext cx="1273471" cy="260968"/>
          </a:xfrm>
          <a:prstGeom prst="rect">
            <a:avLst/>
          </a:prstGeom>
        </p:spPr>
        <p:txBody>
          <a:bodyPr vert="horz" wrap="square" lIns="0" tIns="14604" rIns="0" bIns="0" rtlCol="0">
            <a:spAutoFit/>
          </a:bodyPr>
          <a:lstStyle/>
          <a:p>
            <a:pPr marL="12700">
              <a:lnSpc>
                <a:spcPct val="100000"/>
              </a:lnSpc>
              <a:spcBef>
                <a:spcPts val="114"/>
              </a:spcBef>
            </a:pPr>
            <a:r>
              <a:rPr lang="en-US" spc="130" dirty="0"/>
              <a:t>03</a:t>
            </a:r>
            <a:r>
              <a:rPr spc="130" dirty="0"/>
              <a:t>/</a:t>
            </a:r>
            <a:r>
              <a:rPr lang="en-US" spc="130" dirty="0"/>
              <a:t>15</a:t>
            </a:r>
            <a:r>
              <a:rPr spc="130" dirty="0"/>
              <a:t>/202</a:t>
            </a:r>
            <a:r>
              <a:rPr lang="en-US" spc="130" dirty="0"/>
              <a:t>3</a:t>
            </a:r>
            <a:endParaRPr spc="130" dirty="0"/>
          </a:p>
        </p:txBody>
      </p:sp>
      <p:sp>
        <p:nvSpPr>
          <p:cNvPr id="5" name="object 5"/>
          <p:cNvSpPr txBox="1">
            <a:spLocks noGrp="1"/>
          </p:cNvSpPr>
          <p:nvPr>
            <p:ph type="dt" sz="half" idx="6"/>
          </p:nvPr>
        </p:nvSpPr>
        <p:spPr>
          <a:xfrm>
            <a:off x="2057762" y="6446060"/>
            <a:ext cx="6629400" cy="449803"/>
          </a:xfrm>
          <a:prstGeom prst="rect">
            <a:avLst/>
          </a:prstGeom>
        </p:spPr>
        <p:txBody>
          <a:bodyPr vert="horz" wrap="square" lIns="0" tIns="11430" rIns="0" bIns="0" rtlCol="0">
            <a:spAutoFit/>
          </a:bodyPr>
          <a:lstStyle/>
          <a:p>
            <a:pPr marL="1438910" marR="5080" indent="-1426845" algn="ctr">
              <a:lnSpc>
                <a:spcPct val="101699"/>
              </a:lnSpc>
              <a:spcBef>
                <a:spcPts val="90"/>
              </a:spcBef>
            </a:pPr>
            <a:r>
              <a:rPr lang="en-US" sz="1400" spc="45" dirty="0"/>
              <a:t>Traffic Video Analytics Using YOLOv7 In Computer Vision</a:t>
            </a:r>
          </a:p>
          <a:p>
            <a:pPr marL="1438910" marR="5080" indent="-1426845" algn="ctr">
              <a:lnSpc>
                <a:spcPct val="101699"/>
              </a:lnSpc>
              <a:spcBef>
                <a:spcPts val="90"/>
              </a:spcBef>
            </a:pPr>
            <a:r>
              <a:rPr lang="en-US" sz="1400" spc="45" dirty="0"/>
              <a:t>  (PG-DAI)</a:t>
            </a:r>
          </a:p>
        </p:txBody>
      </p:sp>
      <p:sp>
        <p:nvSpPr>
          <p:cNvPr id="6" name="object 4"/>
          <p:cNvSpPr txBox="1">
            <a:spLocks noGrp="1"/>
          </p:cNvSpPr>
          <p:nvPr>
            <p:ph type="sldNum" sz="quarter" idx="7"/>
          </p:nvPr>
        </p:nvSpPr>
        <p:spPr>
          <a:xfrm>
            <a:off x="10001975" y="6356315"/>
            <a:ext cx="283209" cy="323215"/>
          </a:xfrm>
          <a:prstGeom prst="rect">
            <a:avLst/>
          </a:prstGeom>
        </p:spPr>
        <p:txBody>
          <a:bodyPr vert="horz" wrap="square" lIns="0" tIns="14604" rIns="0" bIns="0" rtlCol="0">
            <a:spAutoFit/>
          </a:bodyPr>
          <a:lstStyle/>
          <a:p>
            <a:pPr marL="38100">
              <a:lnSpc>
                <a:spcPct val="100000"/>
              </a:lnSpc>
              <a:spcBef>
                <a:spcPts val="114"/>
              </a:spcBef>
            </a:pPr>
            <a:fld id="{81D60167-4931-47E6-BA6A-407CBD079E47}" type="slidenum">
              <a:rPr spc="-400" dirty="0"/>
              <a:t>13</a:t>
            </a:fld>
            <a:endParaRPr spc="-400" dirty="0"/>
          </a:p>
        </p:txBody>
      </p:sp>
      <p:pic>
        <p:nvPicPr>
          <p:cNvPr id="7" name="Picture 6">
            <a:extLst>
              <a:ext uri="{FF2B5EF4-FFF2-40B4-BE49-F238E27FC236}">
                <a16:creationId xmlns:a16="http://schemas.microsoft.com/office/drawing/2014/main" id="{C543D1CF-C017-47F6-A6F5-8730FFFDAA8D}"/>
              </a:ext>
            </a:extLst>
          </p:cNvPr>
          <p:cNvPicPr>
            <a:picLocks noChangeAspect="1"/>
          </p:cNvPicPr>
          <p:nvPr/>
        </p:nvPicPr>
        <p:blipFill>
          <a:blip r:embed="rId2"/>
          <a:stretch>
            <a:fillRect/>
          </a:stretch>
        </p:blipFill>
        <p:spPr>
          <a:xfrm>
            <a:off x="6413500" y="1809085"/>
            <a:ext cx="3200400" cy="3944679"/>
          </a:xfrm>
          <a:prstGeom prst="rect">
            <a:avLst/>
          </a:prstGeom>
        </p:spPr>
      </p:pic>
      <p:sp>
        <p:nvSpPr>
          <p:cNvPr id="9" name="Rectangle 8">
            <a:extLst>
              <a:ext uri="{FF2B5EF4-FFF2-40B4-BE49-F238E27FC236}">
                <a16:creationId xmlns:a16="http://schemas.microsoft.com/office/drawing/2014/main" id="{AD8E3E78-E80E-41B9-B4BE-4A6E78C902A1}"/>
              </a:ext>
            </a:extLst>
          </p:cNvPr>
          <p:cNvSpPr/>
          <p:nvPr/>
        </p:nvSpPr>
        <p:spPr>
          <a:xfrm>
            <a:off x="7327900" y="5753764"/>
            <a:ext cx="1598386" cy="276999"/>
          </a:xfrm>
          <a:prstGeom prst="rect">
            <a:avLst/>
          </a:prstGeom>
        </p:spPr>
        <p:txBody>
          <a:bodyPr wrap="none">
            <a:spAutoFit/>
          </a:bodyPr>
          <a:lstStyle/>
          <a:p>
            <a:r>
              <a:rPr lang="en-IN" sz="1200" dirty="0"/>
              <a:t>image credit @ viso.ai </a:t>
            </a:r>
          </a:p>
        </p:txBody>
      </p:sp>
    </p:spTree>
    <p:extLst>
      <p:ext uri="{BB962C8B-B14F-4D97-AF65-F5344CB8AC3E}">
        <p14:creationId xmlns:p14="http://schemas.microsoft.com/office/powerpoint/2010/main" val="3265828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2300" y="870568"/>
            <a:ext cx="4571365" cy="492443"/>
          </a:xfrm>
        </p:spPr>
        <p:txBody>
          <a:bodyPr/>
          <a:lstStyle/>
          <a:p>
            <a:r>
              <a:rPr lang="en-IN" sz="3200" dirty="0"/>
              <a:t>References</a:t>
            </a:r>
          </a:p>
        </p:txBody>
      </p:sp>
      <p:sp>
        <p:nvSpPr>
          <p:cNvPr id="3" name="Text Placeholder 2"/>
          <p:cNvSpPr>
            <a:spLocks noGrp="1"/>
          </p:cNvSpPr>
          <p:nvPr>
            <p:ph type="body" idx="1"/>
          </p:nvPr>
        </p:nvSpPr>
        <p:spPr>
          <a:xfrm>
            <a:off x="385323" y="1703933"/>
            <a:ext cx="9891484" cy="4154984"/>
          </a:xfrm>
        </p:spPr>
        <p:txBody>
          <a:bodyPr/>
          <a:lstStyle/>
          <a:p>
            <a:pPr marL="342900" indent="-342900">
              <a:buFont typeface="+mj-lt"/>
              <a:buAutoNum type="arabicPeriod"/>
            </a:pPr>
            <a:r>
              <a:rPr lang="en-IN" sz="1800" dirty="0"/>
              <a:t>https://github.com/WongKinYiu/yolov7</a:t>
            </a:r>
          </a:p>
          <a:p>
            <a:pPr marL="342900" indent="-342900">
              <a:buFont typeface="+mj-lt"/>
              <a:buAutoNum type="arabicPeriod"/>
            </a:pPr>
            <a:r>
              <a:rPr lang="en-IN" sz="1800" dirty="0"/>
              <a:t>https://github.com/topics/vehicle-detection</a:t>
            </a:r>
          </a:p>
          <a:p>
            <a:pPr marL="342900" indent="-342900">
              <a:buFont typeface="+mj-lt"/>
              <a:buAutoNum type="arabicPeriod"/>
            </a:pPr>
            <a:r>
              <a:rPr lang="en-IN" sz="1800" dirty="0"/>
              <a:t>https://blog.paperspace.com/yolov7/</a:t>
            </a:r>
          </a:p>
          <a:p>
            <a:pPr marL="342900" indent="-342900">
              <a:buFont typeface="+mj-lt"/>
              <a:buAutoNum type="arabicPeriod"/>
            </a:pPr>
            <a:r>
              <a:rPr lang="en-IN" sz="1800" dirty="0"/>
              <a:t>https://www.analyticsvidhya.com/blog/2022/08/yolov7-real-time-object-detection-at-its-best/</a:t>
            </a:r>
          </a:p>
          <a:p>
            <a:pPr marL="342900" indent="-342900">
              <a:buFont typeface="+mj-lt"/>
              <a:buAutoNum type="arabicPeriod"/>
            </a:pPr>
            <a:r>
              <a:rPr lang="en-IN" sz="1800" dirty="0"/>
              <a:t>https://learnopencv.com/yolov7-object-detection-paper-explanation-and-inference/</a:t>
            </a:r>
          </a:p>
          <a:p>
            <a:pPr marL="342900" indent="-342900">
              <a:buFont typeface="+mj-lt"/>
              <a:buAutoNum type="arabicPeriod"/>
            </a:pPr>
            <a:r>
              <a:rPr lang="en-IN" sz="1800" dirty="0"/>
              <a:t>"Real-time Traffic Surveillance System with Vehicle and Pedestrian Detection using YOLOv7" by Ahmed H. </a:t>
            </a:r>
            <a:r>
              <a:rPr lang="en-IN" sz="1800" dirty="0" err="1"/>
              <a:t>Abdelnasser</a:t>
            </a:r>
            <a:r>
              <a:rPr lang="en-IN" sz="1800" dirty="0"/>
              <a:t>, Tamer M. Ahmed, and Ahmed A. </a:t>
            </a:r>
            <a:r>
              <a:rPr lang="en-IN" sz="1800" dirty="0" err="1"/>
              <a:t>Abou</a:t>
            </a:r>
            <a:r>
              <a:rPr lang="en-IN" sz="1800" dirty="0"/>
              <a:t> El-</a:t>
            </a:r>
            <a:r>
              <a:rPr lang="en-IN" sz="1800" dirty="0" err="1"/>
              <a:t>Fetouh</a:t>
            </a:r>
            <a:r>
              <a:rPr lang="en-IN" sz="1800" dirty="0"/>
              <a:t>.</a:t>
            </a:r>
          </a:p>
          <a:p>
            <a:pPr marL="342900" indent="-342900">
              <a:buFont typeface="+mj-lt"/>
              <a:buAutoNum type="arabicPeriod"/>
            </a:pPr>
            <a:r>
              <a:rPr lang="en-IN" sz="1800" dirty="0"/>
              <a:t>“YOLOv7: Trainable bag-of-freebies sets new state-of-the-art for real-time object detectors” </a:t>
            </a:r>
            <a:r>
              <a:rPr lang="en-IN" sz="1800" dirty="0" err="1"/>
              <a:t>Chien</a:t>
            </a:r>
            <a:r>
              <a:rPr lang="en-IN" sz="1800" dirty="0"/>
              <a:t>-Yao Wang, Alexey </a:t>
            </a:r>
            <a:r>
              <a:rPr lang="en-IN" sz="1800" dirty="0" err="1"/>
              <a:t>Bochkovskiy</a:t>
            </a:r>
            <a:r>
              <a:rPr lang="en-IN" sz="1800" dirty="0"/>
              <a:t>, Hong-Yuan Mark Liao</a:t>
            </a:r>
          </a:p>
          <a:p>
            <a:pPr marL="342900" indent="-342900">
              <a:buFont typeface="+mj-lt"/>
              <a:buAutoNum type="arabicPeriod"/>
            </a:pPr>
            <a:r>
              <a:rPr lang="en-IN" sz="1800" dirty="0"/>
              <a:t>"Real-time Vehicle and Pedestrian Detection using YOLOv7 on Traffic Surveillance Videos" by Shashank Verma, Anil Kumar Tiwari, and Pankaj Kumar.</a:t>
            </a:r>
          </a:p>
          <a:p>
            <a:pPr marL="342900" indent="-342900">
              <a:buFont typeface="+mj-lt"/>
              <a:buAutoNum type="arabicPeriod"/>
            </a:pPr>
            <a:r>
              <a:rPr lang="en-IN" sz="1800" dirty="0"/>
              <a:t>"YOLOv7-based Vehicle and Pedestrian Detection in Surveillance Videos" by </a:t>
            </a:r>
            <a:r>
              <a:rPr lang="en-IN" sz="1800" dirty="0" err="1"/>
              <a:t>Jihen</a:t>
            </a:r>
            <a:r>
              <a:rPr lang="en-IN" sz="1800" dirty="0"/>
              <a:t> </a:t>
            </a:r>
            <a:r>
              <a:rPr lang="en-IN" sz="1800" dirty="0" err="1"/>
              <a:t>Fakhfakh</a:t>
            </a:r>
            <a:r>
              <a:rPr lang="en-IN" sz="1800" dirty="0"/>
              <a:t>, </a:t>
            </a:r>
            <a:r>
              <a:rPr lang="en-IN" sz="1800" dirty="0" err="1"/>
              <a:t>Ameni</a:t>
            </a:r>
            <a:r>
              <a:rPr lang="en-IN" sz="1800" dirty="0"/>
              <a:t> </a:t>
            </a:r>
            <a:r>
              <a:rPr lang="en-IN" sz="1800" dirty="0" err="1"/>
              <a:t>Trabelsi</a:t>
            </a:r>
            <a:r>
              <a:rPr lang="en-IN" sz="1800" dirty="0"/>
              <a:t>, and Mohamed </a:t>
            </a:r>
            <a:r>
              <a:rPr lang="en-IN" sz="1800" dirty="0" err="1"/>
              <a:t>Hammami</a:t>
            </a:r>
            <a:r>
              <a:rPr lang="en-IN" sz="1800" dirty="0"/>
              <a:t>.</a:t>
            </a:r>
          </a:p>
          <a:p>
            <a:pPr marL="342900" indent="-342900">
              <a:buFont typeface="+mj-lt"/>
              <a:buAutoNum type="arabicPeriod"/>
            </a:pPr>
            <a:r>
              <a:rPr lang="en-US" sz="1800" dirty="0"/>
              <a:t>"Real-Time Vehicle Detection and Tracking in Traffic Videos Using YOLOv7 and Deep Learning" by Kai Sun, et al.</a:t>
            </a:r>
            <a:endParaRPr lang="en-IN" sz="1800" dirty="0"/>
          </a:p>
        </p:txBody>
      </p:sp>
      <p:sp>
        <p:nvSpPr>
          <p:cNvPr id="4" name="object 10"/>
          <p:cNvSpPr txBox="1">
            <a:spLocks noGrp="1"/>
          </p:cNvSpPr>
          <p:nvPr>
            <p:ph type="ftr" sz="quarter" idx="5"/>
          </p:nvPr>
        </p:nvSpPr>
        <p:spPr>
          <a:xfrm>
            <a:off x="110828" y="6446060"/>
            <a:ext cx="1273471" cy="260968"/>
          </a:xfrm>
          <a:prstGeom prst="rect">
            <a:avLst/>
          </a:prstGeom>
        </p:spPr>
        <p:txBody>
          <a:bodyPr vert="horz" wrap="square" lIns="0" tIns="14604" rIns="0" bIns="0" rtlCol="0">
            <a:spAutoFit/>
          </a:bodyPr>
          <a:lstStyle/>
          <a:p>
            <a:pPr marL="12700">
              <a:lnSpc>
                <a:spcPct val="100000"/>
              </a:lnSpc>
              <a:spcBef>
                <a:spcPts val="114"/>
              </a:spcBef>
            </a:pPr>
            <a:r>
              <a:rPr lang="en-US" spc="130" dirty="0"/>
              <a:t>03</a:t>
            </a:r>
            <a:r>
              <a:rPr spc="130" dirty="0"/>
              <a:t>/</a:t>
            </a:r>
            <a:r>
              <a:rPr lang="en-US" spc="130" dirty="0"/>
              <a:t>15</a:t>
            </a:r>
            <a:r>
              <a:rPr spc="130" dirty="0"/>
              <a:t>/202</a:t>
            </a:r>
            <a:r>
              <a:rPr lang="en-US" spc="130" dirty="0"/>
              <a:t>3</a:t>
            </a:r>
            <a:endParaRPr spc="130" dirty="0"/>
          </a:p>
        </p:txBody>
      </p:sp>
      <p:sp>
        <p:nvSpPr>
          <p:cNvPr id="5" name="object 5"/>
          <p:cNvSpPr txBox="1">
            <a:spLocks noGrp="1"/>
          </p:cNvSpPr>
          <p:nvPr>
            <p:ph type="dt" sz="half" idx="6"/>
          </p:nvPr>
        </p:nvSpPr>
        <p:spPr>
          <a:xfrm>
            <a:off x="2057762" y="6446060"/>
            <a:ext cx="6629400" cy="449803"/>
          </a:xfrm>
          <a:prstGeom prst="rect">
            <a:avLst/>
          </a:prstGeom>
        </p:spPr>
        <p:txBody>
          <a:bodyPr vert="horz" wrap="square" lIns="0" tIns="11430" rIns="0" bIns="0" rtlCol="0">
            <a:spAutoFit/>
          </a:bodyPr>
          <a:lstStyle/>
          <a:p>
            <a:pPr marL="1438910" marR="5080" indent="-1426845" algn="ctr">
              <a:lnSpc>
                <a:spcPct val="101699"/>
              </a:lnSpc>
              <a:spcBef>
                <a:spcPts val="90"/>
              </a:spcBef>
            </a:pPr>
            <a:r>
              <a:rPr lang="en-US" sz="1400" spc="45" dirty="0"/>
              <a:t>Traffic Video Analytics Using YOLOv7 In Computer Vision</a:t>
            </a:r>
          </a:p>
          <a:p>
            <a:pPr marL="1438910" marR="5080" indent="-1426845" algn="ctr">
              <a:lnSpc>
                <a:spcPct val="101699"/>
              </a:lnSpc>
              <a:spcBef>
                <a:spcPts val="90"/>
              </a:spcBef>
            </a:pPr>
            <a:r>
              <a:rPr lang="en-US" sz="1400" spc="45" dirty="0"/>
              <a:t>  (PG-DAI)</a:t>
            </a:r>
          </a:p>
        </p:txBody>
      </p:sp>
      <p:sp>
        <p:nvSpPr>
          <p:cNvPr id="6" name="object 4"/>
          <p:cNvSpPr txBox="1">
            <a:spLocks noGrp="1"/>
          </p:cNvSpPr>
          <p:nvPr>
            <p:ph type="sldNum" sz="quarter" idx="7"/>
          </p:nvPr>
        </p:nvSpPr>
        <p:spPr>
          <a:xfrm>
            <a:off x="10001975" y="6356315"/>
            <a:ext cx="283209" cy="323215"/>
          </a:xfrm>
          <a:prstGeom prst="rect">
            <a:avLst/>
          </a:prstGeom>
        </p:spPr>
        <p:txBody>
          <a:bodyPr vert="horz" wrap="square" lIns="0" tIns="14604" rIns="0" bIns="0" rtlCol="0">
            <a:spAutoFit/>
          </a:bodyPr>
          <a:lstStyle/>
          <a:p>
            <a:pPr marL="38100">
              <a:lnSpc>
                <a:spcPct val="100000"/>
              </a:lnSpc>
              <a:spcBef>
                <a:spcPts val="114"/>
              </a:spcBef>
            </a:pPr>
            <a:fld id="{81D60167-4931-47E6-BA6A-407CBD079E47}" type="slidenum">
              <a:rPr spc="-400" dirty="0"/>
              <a:t>14</a:t>
            </a:fld>
            <a:endParaRPr spc="-400" dirty="0"/>
          </a:p>
        </p:txBody>
      </p:sp>
    </p:spTree>
    <p:extLst>
      <p:ext uri="{BB962C8B-B14F-4D97-AF65-F5344CB8AC3E}">
        <p14:creationId xmlns:p14="http://schemas.microsoft.com/office/powerpoint/2010/main" val="12281051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683ADFA-C8AE-4993-964E-DFF6167921B8}"/>
              </a:ext>
            </a:extLst>
          </p:cNvPr>
          <p:cNvSpPr/>
          <p:nvPr/>
        </p:nvSpPr>
        <p:spPr>
          <a:xfrm>
            <a:off x="2574131" y="2714625"/>
            <a:ext cx="5545138" cy="1569660"/>
          </a:xfrm>
          <a:prstGeom prst="rect">
            <a:avLst/>
          </a:prstGeom>
        </p:spPr>
        <p:txBody>
          <a:bodyPr wrap="square">
            <a:spAutoFit/>
          </a:bodyPr>
          <a:lstStyle/>
          <a:p>
            <a:r>
              <a:rPr lang="en-US" sz="9600" b="1" dirty="0">
                <a:solidFill>
                  <a:srgbClr val="002060"/>
                </a:solidFill>
              </a:rPr>
              <a:t>T</a:t>
            </a:r>
            <a:r>
              <a:rPr lang="en-IN" sz="9600" b="1" dirty="0">
                <a:solidFill>
                  <a:srgbClr val="002060"/>
                </a:solidFill>
              </a:rPr>
              <a:t>hank You</a:t>
            </a:r>
          </a:p>
        </p:txBody>
      </p:sp>
    </p:spTree>
    <p:extLst>
      <p:ext uri="{BB962C8B-B14F-4D97-AF65-F5344CB8AC3E}">
        <p14:creationId xmlns:p14="http://schemas.microsoft.com/office/powerpoint/2010/main" val="20101052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36046" y="855822"/>
            <a:ext cx="1843654" cy="567463"/>
          </a:xfrm>
          <a:prstGeom prst="rect">
            <a:avLst/>
          </a:prstGeom>
        </p:spPr>
        <p:txBody>
          <a:bodyPr vert="horz" wrap="square" lIns="0" tIns="13335" rIns="0" bIns="0" rtlCol="0">
            <a:spAutoFit/>
          </a:bodyPr>
          <a:lstStyle/>
          <a:p>
            <a:pPr marL="12700">
              <a:lnSpc>
                <a:spcPct val="100000"/>
              </a:lnSpc>
              <a:spcBef>
                <a:spcPts val="105"/>
              </a:spcBef>
            </a:pPr>
            <a:r>
              <a:rPr sz="3600" spc="140" dirty="0"/>
              <a:t>A</a:t>
            </a:r>
            <a:r>
              <a:rPr sz="3600" spc="135" dirty="0"/>
              <a:t>g</a:t>
            </a:r>
            <a:r>
              <a:rPr sz="3600" spc="15" dirty="0"/>
              <a:t>e</a:t>
            </a:r>
            <a:r>
              <a:rPr sz="3600" spc="65" dirty="0"/>
              <a:t>n</a:t>
            </a:r>
            <a:r>
              <a:rPr sz="3600" spc="10" dirty="0"/>
              <a:t>d</a:t>
            </a:r>
            <a:r>
              <a:rPr sz="3600" spc="25" dirty="0"/>
              <a:t>a</a:t>
            </a:r>
          </a:p>
        </p:txBody>
      </p:sp>
      <p:sp>
        <p:nvSpPr>
          <p:cNvPr id="4" name="object 4"/>
          <p:cNvSpPr txBox="1">
            <a:spLocks noGrp="1"/>
          </p:cNvSpPr>
          <p:nvPr>
            <p:ph type="sldNum" sz="quarter" idx="7"/>
          </p:nvPr>
        </p:nvSpPr>
        <p:spPr>
          <a:prstGeom prst="rect">
            <a:avLst/>
          </a:prstGeom>
        </p:spPr>
        <p:txBody>
          <a:bodyPr vert="horz" wrap="square" lIns="0" tIns="14604" rIns="0" bIns="0" rtlCol="0">
            <a:spAutoFit/>
          </a:bodyPr>
          <a:lstStyle/>
          <a:p>
            <a:pPr marL="38100">
              <a:lnSpc>
                <a:spcPct val="100000"/>
              </a:lnSpc>
              <a:spcBef>
                <a:spcPts val="114"/>
              </a:spcBef>
            </a:pPr>
            <a:fld id="{81D60167-4931-47E6-BA6A-407CBD079E47}" type="slidenum">
              <a:rPr spc="-400" dirty="0"/>
              <a:t>2</a:t>
            </a:fld>
            <a:endParaRPr spc="-400" dirty="0"/>
          </a:p>
        </p:txBody>
      </p:sp>
      <p:sp>
        <p:nvSpPr>
          <p:cNvPr id="5" name="object 5"/>
          <p:cNvSpPr txBox="1">
            <a:spLocks noGrp="1"/>
          </p:cNvSpPr>
          <p:nvPr>
            <p:ph type="dt" sz="half" idx="6"/>
          </p:nvPr>
        </p:nvSpPr>
        <p:spPr>
          <a:xfrm>
            <a:off x="2451100" y="6512455"/>
            <a:ext cx="6096000" cy="389145"/>
          </a:xfrm>
          <a:prstGeom prst="rect">
            <a:avLst/>
          </a:prstGeom>
        </p:spPr>
        <p:txBody>
          <a:bodyPr vert="horz" wrap="square" lIns="0" tIns="11430" rIns="0" bIns="0" rtlCol="0">
            <a:spAutoFit/>
          </a:bodyPr>
          <a:lstStyle/>
          <a:p>
            <a:pPr marL="1438910" marR="5080" indent="-1426845" algn="ctr">
              <a:lnSpc>
                <a:spcPct val="101699"/>
              </a:lnSpc>
              <a:spcBef>
                <a:spcPts val="90"/>
              </a:spcBef>
            </a:pPr>
            <a:r>
              <a:rPr lang="en-US" spc="45" dirty="0"/>
              <a:t>Traffic Video Analytics Using YOLOv7 In Computer Vision</a:t>
            </a:r>
          </a:p>
          <a:p>
            <a:pPr marL="1438910" marR="5080" indent="-1426845" algn="ctr">
              <a:lnSpc>
                <a:spcPct val="101699"/>
              </a:lnSpc>
              <a:spcBef>
                <a:spcPts val="90"/>
              </a:spcBef>
            </a:pPr>
            <a:r>
              <a:rPr lang="en-US" spc="45" dirty="0"/>
              <a:t>  (PG-DAI)</a:t>
            </a:r>
          </a:p>
        </p:txBody>
      </p:sp>
      <p:sp>
        <p:nvSpPr>
          <p:cNvPr id="3" name="object 3"/>
          <p:cNvSpPr txBox="1"/>
          <p:nvPr/>
        </p:nvSpPr>
        <p:spPr>
          <a:xfrm>
            <a:off x="747562" y="1647825"/>
            <a:ext cx="4218137" cy="3744615"/>
          </a:xfrm>
          <a:prstGeom prst="rect">
            <a:avLst/>
          </a:prstGeom>
        </p:spPr>
        <p:txBody>
          <a:bodyPr vert="horz" wrap="square" lIns="0" tIns="12700" rIns="0" bIns="0" rtlCol="0">
            <a:spAutoFit/>
          </a:bodyPr>
          <a:lstStyle/>
          <a:p>
            <a:pPr marL="313055" indent="-300355">
              <a:lnSpc>
                <a:spcPct val="100000"/>
              </a:lnSpc>
              <a:spcBef>
                <a:spcPts val="100"/>
              </a:spcBef>
              <a:buSzPct val="73809"/>
              <a:buFont typeface="Times New Roman"/>
              <a:buChar char="●"/>
              <a:tabLst>
                <a:tab pos="312420" algn="l"/>
                <a:tab pos="313055" algn="l"/>
              </a:tabLst>
            </a:pPr>
            <a:r>
              <a:rPr sz="2400" spc="85" dirty="0">
                <a:solidFill>
                  <a:srgbClr val="002060"/>
                </a:solidFill>
                <a:latin typeface="Arial"/>
                <a:cs typeface="Arial"/>
              </a:rPr>
              <a:t>Introduction</a:t>
            </a:r>
            <a:endParaRPr lang="en-US" sz="2400" spc="85" dirty="0">
              <a:solidFill>
                <a:srgbClr val="002060"/>
              </a:solidFill>
              <a:latin typeface="Arial"/>
              <a:cs typeface="Arial"/>
            </a:endParaRPr>
          </a:p>
          <a:p>
            <a:pPr marL="313055" indent="-300355">
              <a:lnSpc>
                <a:spcPct val="100000"/>
              </a:lnSpc>
              <a:spcBef>
                <a:spcPts val="100"/>
              </a:spcBef>
              <a:buSzPct val="73809"/>
              <a:buFont typeface="Times New Roman"/>
              <a:buChar char="●"/>
              <a:tabLst>
                <a:tab pos="312420" algn="l"/>
                <a:tab pos="313055" algn="l"/>
              </a:tabLst>
            </a:pPr>
            <a:r>
              <a:rPr lang="en-IN" sz="2400" dirty="0">
                <a:solidFill>
                  <a:srgbClr val="002060"/>
                </a:solidFill>
                <a:latin typeface="Arial"/>
                <a:cs typeface="Arial"/>
              </a:rPr>
              <a:t>Problem Statement</a:t>
            </a:r>
          </a:p>
          <a:p>
            <a:pPr marL="313055" indent="-300355">
              <a:lnSpc>
                <a:spcPct val="100000"/>
              </a:lnSpc>
              <a:spcBef>
                <a:spcPts val="100"/>
              </a:spcBef>
              <a:buSzPct val="73809"/>
              <a:buFont typeface="Times New Roman"/>
              <a:buChar char="●"/>
              <a:tabLst>
                <a:tab pos="312420" algn="l"/>
                <a:tab pos="313055" algn="l"/>
              </a:tabLst>
            </a:pPr>
            <a:r>
              <a:rPr lang="en-IN" sz="2400" dirty="0">
                <a:solidFill>
                  <a:srgbClr val="002060"/>
                </a:solidFill>
                <a:latin typeface="Arial"/>
                <a:cs typeface="Arial"/>
              </a:rPr>
              <a:t>Objective</a:t>
            </a:r>
          </a:p>
          <a:p>
            <a:pPr marL="313055" indent="-300355">
              <a:lnSpc>
                <a:spcPct val="100000"/>
              </a:lnSpc>
              <a:spcBef>
                <a:spcPts val="100"/>
              </a:spcBef>
              <a:buSzPct val="73809"/>
              <a:buFont typeface="Times New Roman"/>
              <a:buChar char="●"/>
              <a:tabLst>
                <a:tab pos="312420" algn="l"/>
                <a:tab pos="313055" algn="l"/>
              </a:tabLst>
            </a:pPr>
            <a:r>
              <a:rPr lang="en-IN" sz="2400" dirty="0">
                <a:solidFill>
                  <a:srgbClr val="002060"/>
                </a:solidFill>
                <a:latin typeface="Arial"/>
                <a:cs typeface="Arial"/>
              </a:rPr>
              <a:t>YOLOv7 Algorithm</a:t>
            </a:r>
            <a:endParaRPr sz="2400" dirty="0">
              <a:solidFill>
                <a:srgbClr val="002060"/>
              </a:solidFill>
              <a:latin typeface="Arial"/>
              <a:cs typeface="Arial"/>
            </a:endParaRPr>
          </a:p>
          <a:p>
            <a:pPr marL="313055" indent="-300355">
              <a:lnSpc>
                <a:spcPct val="100000"/>
              </a:lnSpc>
              <a:buSzPct val="73809"/>
              <a:buFont typeface="Times New Roman"/>
              <a:buChar char="●"/>
              <a:tabLst>
                <a:tab pos="312420" algn="l"/>
                <a:tab pos="313055" algn="l"/>
              </a:tabLst>
            </a:pPr>
            <a:r>
              <a:rPr sz="2400" spc="70" dirty="0">
                <a:solidFill>
                  <a:srgbClr val="002060"/>
                </a:solidFill>
                <a:latin typeface="Arial"/>
                <a:cs typeface="Arial"/>
              </a:rPr>
              <a:t>Methodology</a:t>
            </a:r>
            <a:endParaRPr sz="2400" dirty="0">
              <a:solidFill>
                <a:srgbClr val="002060"/>
              </a:solidFill>
              <a:latin typeface="Arial"/>
              <a:cs typeface="Arial"/>
            </a:endParaRPr>
          </a:p>
          <a:p>
            <a:pPr marL="313055" indent="-300355">
              <a:lnSpc>
                <a:spcPct val="100000"/>
              </a:lnSpc>
              <a:buSzPct val="73809"/>
              <a:buFont typeface="Times New Roman"/>
              <a:buChar char="●"/>
              <a:tabLst>
                <a:tab pos="312420" algn="l"/>
                <a:tab pos="313055" algn="l"/>
              </a:tabLst>
            </a:pPr>
            <a:r>
              <a:rPr sz="2400" spc="70" dirty="0">
                <a:solidFill>
                  <a:srgbClr val="002060"/>
                </a:solidFill>
                <a:latin typeface="Arial"/>
                <a:cs typeface="Arial"/>
              </a:rPr>
              <a:t>Implementation</a:t>
            </a:r>
            <a:r>
              <a:rPr lang="en-US" sz="2400" spc="70" dirty="0">
                <a:solidFill>
                  <a:srgbClr val="002060"/>
                </a:solidFill>
                <a:latin typeface="Arial"/>
                <a:cs typeface="Arial"/>
              </a:rPr>
              <a:t> </a:t>
            </a:r>
            <a:endParaRPr sz="2400" dirty="0">
              <a:solidFill>
                <a:srgbClr val="002060"/>
              </a:solidFill>
              <a:latin typeface="Arial"/>
              <a:cs typeface="Arial"/>
            </a:endParaRPr>
          </a:p>
          <a:p>
            <a:pPr marL="313055" indent="-300355">
              <a:lnSpc>
                <a:spcPct val="100000"/>
              </a:lnSpc>
              <a:buSzPct val="73809"/>
              <a:buFont typeface="Times New Roman"/>
              <a:buChar char="●"/>
              <a:tabLst>
                <a:tab pos="312420" algn="l"/>
                <a:tab pos="313055" algn="l"/>
              </a:tabLst>
            </a:pPr>
            <a:r>
              <a:rPr sz="2400" dirty="0">
                <a:solidFill>
                  <a:srgbClr val="002060"/>
                </a:solidFill>
                <a:latin typeface="Arial"/>
                <a:cs typeface="Arial"/>
              </a:rPr>
              <a:t>Results</a:t>
            </a:r>
            <a:endParaRPr lang="en-US" sz="2400" dirty="0">
              <a:solidFill>
                <a:srgbClr val="002060"/>
              </a:solidFill>
              <a:latin typeface="Arial"/>
              <a:cs typeface="Arial"/>
            </a:endParaRPr>
          </a:p>
          <a:p>
            <a:pPr marL="313055" indent="-300355">
              <a:lnSpc>
                <a:spcPct val="100000"/>
              </a:lnSpc>
              <a:buSzPct val="73809"/>
              <a:buFont typeface="Times New Roman"/>
              <a:buChar char="●"/>
              <a:tabLst>
                <a:tab pos="312420" algn="l"/>
                <a:tab pos="313055" algn="l"/>
              </a:tabLst>
            </a:pPr>
            <a:r>
              <a:rPr sz="2400" spc="40" dirty="0">
                <a:solidFill>
                  <a:srgbClr val="002060"/>
                </a:solidFill>
                <a:latin typeface="Arial"/>
                <a:cs typeface="Arial"/>
              </a:rPr>
              <a:t>Conclusion</a:t>
            </a:r>
            <a:endParaRPr lang="en-US" sz="2400" spc="40" dirty="0">
              <a:solidFill>
                <a:srgbClr val="002060"/>
              </a:solidFill>
              <a:latin typeface="Arial"/>
              <a:cs typeface="Arial"/>
            </a:endParaRPr>
          </a:p>
          <a:p>
            <a:pPr marL="313055" indent="-300355">
              <a:lnSpc>
                <a:spcPct val="100000"/>
              </a:lnSpc>
              <a:buSzPct val="73809"/>
              <a:buFont typeface="Times New Roman"/>
              <a:buChar char="●"/>
              <a:tabLst>
                <a:tab pos="312420" algn="l"/>
                <a:tab pos="313055" algn="l"/>
              </a:tabLst>
            </a:pPr>
            <a:r>
              <a:rPr lang="en-US" sz="2400" spc="40" dirty="0">
                <a:solidFill>
                  <a:srgbClr val="002060"/>
                </a:solidFill>
                <a:latin typeface="Arial"/>
                <a:cs typeface="Arial"/>
              </a:rPr>
              <a:t>Future Scopes</a:t>
            </a:r>
            <a:endParaRPr sz="2400" dirty="0">
              <a:solidFill>
                <a:srgbClr val="002060"/>
              </a:solidFill>
              <a:latin typeface="Arial"/>
              <a:cs typeface="Arial"/>
            </a:endParaRPr>
          </a:p>
          <a:p>
            <a:pPr marL="313055" indent="-300355">
              <a:lnSpc>
                <a:spcPct val="100000"/>
              </a:lnSpc>
              <a:buSzPct val="73809"/>
              <a:buFont typeface="Times New Roman"/>
              <a:buChar char="●"/>
              <a:tabLst>
                <a:tab pos="312420" algn="l"/>
                <a:tab pos="313055" algn="l"/>
              </a:tabLst>
            </a:pPr>
            <a:r>
              <a:rPr sz="2400" spc="20" dirty="0">
                <a:solidFill>
                  <a:srgbClr val="002060"/>
                </a:solidFill>
                <a:latin typeface="Arial"/>
                <a:cs typeface="Arial"/>
              </a:rPr>
              <a:t>References</a:t>
            </a:r>
            <a:endParaRPr sz="2400" dirty="0">
              <a:solidFill>
                <a:srgbClr val="002060"/>
              </a:solidFill>
              <a:latin typeface="Arial"/>
              <a:cs typeface="Arial"/>
            </a:endParaRPr>
          </a:p>
        </p:txBody>
      </p:sp>
      <p:sp>
        <p:nvSpPr>
          <p:cNvPr id="7" name="object 10"/>
          <p:cNvSpPr txBox="1">
            <a:spLocks noGrp="1"/>
          </p:cNvSpPr>
          <p:nvPr>
            <p:ph type="ftr" sz="quarter" idx="5"/>
          </p:nvPr>
        </p:nvSpPr>
        <p:spPr>
          <a:xfrm>
            <a:off x="110828" y="6446060"/>
            <a:ext cx="1273471" cy="260968"/>
          </a:xfrm>
          <a:prstGeom prst="rect">
            <a:avLst/>
          </a:prstGeom>
        </p:spPr>
        <p:txBody>
          <a:bodyPr vert="horz" wrap="square" lIns="0" tIns="14604" rIns="0" bIns="0" rtlCol="0">
            <a:spAutoFit/>
          </a:bodyPr>
          <a:lstStyle/>
          <a:p>
            <a:pPr marL="12700">
              <a:lnSpc>
                <a:spcPct val="100000"/>
              </a:lnSpc>
              <a:spcBef>
                <a:spcPts val="114"/>
              </a:spcBef>
            </a:pPr>
            <a:r>
              <a:rPr lang="en-US" spc="130" dirty="0"/>
              <a:t>03</a:t>
            </a:r>
            <a:r>
              <a:rPr spc="130" dirty="0"/>
              <a:t>/</a:t>
            </a:r>
            <a:r>
              <a:rPr lang="en-US" spc="130" dirty="0"/>
              <a:t>15</a:t>
            </a:r>
            <a:r>
              <a:rPr spc="130" dirty="0"/>
              <a:t>/202</a:t>
            </a:r>
            <a:r>
              <a:rPr lang="en-US" spc="130" dirty="0"/>
              <a:t>3</a:t>
            </a:r>
            <a:endParaRPr spc="130" dirty="0"/>
          </a:p>
        </p:txBody>
      </p:sp>
      <p:pic>
        <p:nvPicPr>
          <p:cNvPr id="10" name="Picture 9">
            <a:extLst>
              <a:ext uri="{FF2B5EF4-FFF2-40B4-BE49-F238E27FC236}">
                <a16:creationId xmlns:a16="http://schemas.microsoft.com/office/drawing/2014/main" id="{D7AE90B1-13CF-4DE4-A341-9143AE21392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41900" y="1952625"/>
            <a:ext cx="4698176" cy="4217037"/>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2300" y="854879"/>
            <a:ext cx="4571365" cy="492443"/>
          </a:xfrm>
        </p:spPr>
        <p:txBody>
          <a:bodyPr/>
          <a:lstStyle/>
          <a:p>
            <a:r>
              <a:rPr lang="en-IN" sz="3200" dirty="0"/>
              <a:t>Introduction</a:t>
            </a:r>
          </a:p>
        </p:txBody>
      </p:sp>
      <p:sp>
        <p:nvSpPr>
          <p:cNvPr id="3" name="Text Placeholder 2"/>
          <p:cNvSpPr>
            <a:spLocks noGrp="1"/>
          </p:cNvSpPr>
          <p:nvPr>
            <p:ph type="body" idx="1"/>
          </p:nvPr>
        </p:nvSpPr>
        <p:spPr>
          <a:xfrm>
            <a:off x="88900" y="1971051"/>
            <a:ext cx="5257800" cy="4103688"/>
          </a:xfrm>
        </p:spPr>
        <p:txBody>
          <a:bodyPr/>
          <a:lstStyle/>
          <a:p>
            <a:pPr marL="285750" indent="-285750" algn="just">
              <a:lnSpc>
                <a:spcPct val="150000"/>
              </a:lnSpc>
              <a:buFont typeface="Wingdings" panose="05000000000000000000" pitchFamily="2" charset="2"/>
              <a:buChar char="v"/>
            </a:pPr>
            <a:r>
              <a:rPr lang="en-US" sz="1800" dirty="0"/>
              <a:t>Traffic video analytics is an advanced technology that involves the use of video cameras, computer algorithms, and artificial intelligence to monitor and analyze traffic flow.</a:t>
            </a:r>
          </a:p>
          <a:p>
            <a:pPr marL="285750" indent="-285750" algn="just">
              <a:lnSpc>
                <a:spcPct val="150000"/>
              </a:lnSpc>
              <a:buFont typeface="Wingdings" panose="05000000000000000000" pitchFamily="2" charset="2"/>
              <a:buChar char="v"/>
            </a:pPr>
            <a:r>
              <a:rPr lang="en-US" sz="1800" dirty="0"/>
              <a:t>It has become an essential tool for traffic management and is widely used by traffic authorities, city planners, and transportation engineers to improve traffic safety, reduce congestion, and enhance the overall traffic experience.</a:t>
            </a:r>
            <a:endParaRPr lang="en-IN" sz="1800" dirty="0"/>
          </a:p>
        </p:txBody>
      </p:sp>
      <p:sp>
        <p:nvSpPr>
          <p:cNvPr id="4" name="object 10"/>
          <p:cNvSpPr txBox="1">
            <a:spLocks noGrp="1"/>
          </p:cNvSpPr>
          <p:nvPr>
            <p:ph type="ftr" sz="quarter" idx="5"/>
          </p:nvPr>
        </p:nvSpPr>
        <p:spPr>
          <a:xfrm>
            <a:off x="110828" y="6446060"/>
            <a:ext cx="1273471" cy="260968"/>
          </a:xfrm>
          <a:prstGeom prst="rect">
            <a:avLst/>
          </a:prstGeom>
        </p:spPr>
        <p:txBody>
          <a:bodyPr vert="horz" wrap="square" lIns="0" tIns="14604" rIns="0" bIns="0" rtlCol="0">
            <a:spAutoFit/>
          </a:bodyPr>
          <a:lstStyle/>
          <a:p>
            <a:pPr marL="12700">
              <a:lnSpc>
                <a:spcPct val="100000"/>
              </a:lnSpc>
              <a:spcBef>
                <a:spcPts val="114"/>
              </a:spcBef>
            </a:pPr>
            <a:r>
              <a:rPr lang="en-US" spc="130" dirty="0"/>
              <a:t>03</a:t>
            </a:r>
            <a:r>
              <a:rPr spc="130" dirty="0"/>
              <a:t>/</a:t>
            </a:r>
            <a:r>
              <a:rPr lang="en-US" spc="130" dirty="0"/>
              <a:t>15</a:t>
            </a:r>
            <a:r>
              <a:rPr spc="130" dirty="0"/>
              <a:t>/202</a:t>
            </a:r>
            <a:r>
              <a:rPr lang="en-US" spc="130" dirty="0"/>
              <a:t>3</a:t>
            </a:r>
            <a:endParaRPr spc="130" dirty="0"/>
          </a:p>
        </p:txBody>
      </p:sp>
      <p:sp>
        <p:nvSpPr>
          <p:cNvPr id="5" name="object 5"/>
          <p:cNvSpPr txBox="1">
            <a:spLocks noGrp="1"/>
          </p:cNvSpPr>
          <p:nvPr>
            <p:ph type="dt" sz="half" idx="6"/>
          </p:nvPr>
        </p:nvSpPr>
        <p:spPr>
          <a:xfrm>
            <a:off x="2057762" y="6446060"/>
            <a:ext cx="6629400" cy="449803"/>
          </a:xfrm>
          <a:prstGeom prst="rect">
            <a:avLst/>
          </a:prstGeom>
        </p:spPr>
        <p:txBody>
          <a:bodyPr vert="horz" wrap="square" lIns="0" tIns="11430" rIns="0" bIns="0" rtlCol="0">
            <a:spAutoFit/>
          </a:bodyPr>
          <a:lstStyle/>
          <a:p>
            <a:pPr marL="1438910" marR="5080" indent="-1426845" algn="ctr">
              <a:lnSpc>
                <a:spcPct val="101699"/>
              </a:lnSpc>
              <a:spcBef>
                <a:spcPts val="90"/>
              </a:spcBef>
            </a:pPr>
            <a:r>
              <a:rPr lang="en-US" sz="1400" spc="45" dirty="0"/>
              <a:t>Traffic Video Analytics Using YOLOv7 In Computer Vision</a:t>
            </a:r>
          </a:p>
          <a:p>
            <a:pPr marL="1438910" marR="5080" indent="-1426845" algn="ctr">
              <a:lnSpc>
                <a:spcPct val="101699"/>
              </a:lnSpc>
              <a:spcBef>
                <a:spcPts val="90"/>
              </a:spcBef>
            </a:pPr>
            <a:r>
              <a:rPr lang="en-US" sz="1400" spc="45" dirty="0"/>
              <a:t>  (PG-DAI)</a:t>
            </a:r>
          </a:p>
        </p:txBody>
      </p:sp>
      <p:sp>
        <p:nvSpPr>
          <p:cNvPr id="6" name="object 4"/>
          <p:cNvSpPr txBox="1">
            <a:spLocks noGrp="1"/>
          </p:cNvSpPr>
          <p:nvPr>
            <p:ph type="sldNum" sz="quarter" idx="7"/>
          </p:nvPr>
        </p:nvSpPr>
        <p:spPr>
          <a:xfrm>
            <a:off x="10001975" y="6356315"/>
            <a:ext cx="283209" cy="323215"/>
          </a:xfrm>
          <a:prstGeom prst="rect">
            <a:avLst/>
          </a:prstGeom>
        </p:spPr>
        <p:txBody>
          <a:bodyPr vert="horz" wrap="square" lIns="0" tIns="14604" rIns="0" bIns="0" rtlCol="0">
            <a:spAutoFit/>
          </a:bodyPr>
          <a:lstStyle/>
          <a:p>
            <a:pPr marL="38100">
              <a:lnSpc>
                <a:spcPct val="100000"/>
              </a:lnSpc>
              <a:spcBef>
                <a:spcPts val="114"/>
              </a:spcBef>
            </a:pPr>
            <a:fld id="{81D60167-4931-47E6-BA6A-407CBD079E47}" type="slidenum">
              <a:rPr spc="-400" dirty="0"/>
              <a:t>3</a:t>
            </a:fld>
            <a:endParaRPr spc="-400" dirty="0"/>
          </a:p>
        </p:txBody>
      </p:sp>
      <p:pic>
        <p:nvPicPr>
          <p:cNvPr id="8" name="Picture 7">
            <a:extLst>
              <a:ext uri="{FF2B5EF4-FFF2-40B4-BE49-F238E27FC236}">
                <a16:creationId xmlns:a16="http://schemas.microsoft.com/office/drawing/2014/main" id="{CB26A78F-D40A-414B-9CC9-5C8612F8F916}"/>
              </a:ext>
            </a:extLst>
          </p:cNvPr>
          <p:cNvPicPr>
            <a:picLocks noChangeAspect="1"/>
          </p:cNvPicPr>
          <p:nvPr/>
        </p:nvPicPr>
        <p:blipFill rotWithShape="1">
          <a:blip r:embed="rId2"/>
          <a:srcRect l="19432" r="4570"/>
          <a:stretch/>
        </p:blipFill>
        <p:spPr>
          <a:xfrm>
            <a:off x="5588000" y="2028825"/>
            <a:ext cx="4508500" cy="3793506"/>
          </a:xfrm>
          <a:prstGeom prst="rect">
            <a:avLst/>
          </a:prstGeom>
        </p:spPr>
      </p:pic>
      <p:sp>
        <p:nvSpPr>
          <p:cNvPr id="9" name="Rectangle 8">
            <a:extLst>
              <a:ext uri="{FF2B5EF4-FFF2-40B4-BE49-F238E27FC236}">
                <a16:creationId xmlns:a16="http://schemas.microsoft.com/office/drawing/2014/main" id="{0F459B8C-A34E-4264-B740-90FA630E059E}"/>
              </a:ext>
            </a:extLst>
          </p:cNvPr>
          <p:cNvSpPr/>
          <p:nvPr/>
        </p:nvSpPr>
        <p:spPr>
          <a:xfrm>
            <a:off x="7238817" y="5822331"/>
            <a:ext cx="1448345" cy="276999"/>
          </a:xfrm>
          <a:prstGeom prst="rect">
            <a:avLst/>
          </a:prstGeom>
        </p:spPr>
        <p:txBody>
          <a:bodyPr wrap="none">
            <a:spAutoFit/>
          </a:bodyPr>
          <a:lstStyle/>
          <a:p>
            <a:r>
              <a:rPr lang="en-IN" sz="1200" dirty="0"/>
              <a:t>Credit @ nvidia.com</a:t>
            </a:r>
          </a:p>
        </p:txBody>
      </p:sp>
    </p:spTree>
    <p:extLst>
      <p:ext uri="{BB962C8B-B14F-4D97-AF65-F5344CB8AC3E}">
        <p14:creationId xmlns:p14="http://schemas.microsoft.com/office/powerpoint/2010/main" val="4662522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2300" y="894521"/>
            <a:ext cx="4571365" cy="492443"/>
          </a:xfrm>
        </p:spPr>
        <p:txBody>
          <a:bodyPr/>
          <a:lstStyle/>
          <a:p>
            <a:r>
              <a:rPr lang="en-IN" sz="3200" dirty="0"/>
              <a:t>Problem Statement</a:t>
            </a:r>
          </a:p>
        </p:txBody>
      </p:sp>
      <p:sp>
        <p:nvSpPr>
          <p:cNvPr id="3" name="Text Placeholder 2"/>
          <p:cNvSpPr>
            <a:spLocks noGrp="1"/>
          </p:cNvSpPr>
          <p:nvPr>
            <p:ph type="body" idx="1"/>
          </p:nvPr>
        </p:nvSpPr>
        <p:spPr>
          <a:xfrm>
            <a:off x="513080" y="2105025"/>
            <a:ext cx="9361170" cy="2712987"/>
          </a:xfrm>
        </p:spPr>
        <p:txBody>
          <a:bodyPr/>
          <a:lstStyle/>
          <a:p>
            <a:pPr marL="342900" indent="-342900" algn="just">
              <a:lnSpc>
                <a:spcPct val="150000"/>
              </a:lnSpc>
              <a:buFont typeface="Wingdings" panose="05000000000000000000" pitchFamily="2" charset="2"/>
              <a:buChar char="v"/>
            </a:pPr>
            <a:r>
              <a:rPr lang="en-US" sz="2000" dirty="0"/>
              <a:t>Traffic video analytics can be used to solve several problems related to traffic management and safety. </a:t>
            </a:r>
          </a:p>
          <a:p>
            <a:pPr marL="342900" indent="-342900" algn="just">
              <a:lnSpc>
                <a:spcPct val="150000"/>
              </a:lnSpc>
              <a:buFont typeface="Wingdings" panose="05000000000000000000" pitchFamily="2" charset="2"/>
              <a:buChar char="v"/>
            </a:pPr>
            <a:r>
              <a:rPr lang="en-US" sz="2000" dirty="0"/>
              <a:t>One such problem is the classification of vehicles and detection of pedestrians in real-time from video footage.</a:t>
            </a:r>
          </a:p>
          <a:p>
            <a:pPr marL="342900" indent="-342900" algn="just">
              <a:lnSpc>
                <a:spcPct val="150000"/>
              </a:lnSpc>
              <a:buFont typeface="Wingdings" panose="05000000000000000000" pitchFamily="2" charset="2"/>
              <a:buChar char="v"/>
            </a:pPr>
            <a:r>
              <a:rPr lang="en-US" sz="2000" dirty="0"/>
              <a:t>This is a challenging problem due to the variability in the appearance and motion of different types of vehicles and pedestrians.</a:t>
            </a:r>
            <a:endParaRPr lang="en-IN" sz="2000" dirty="0"/>
          </a:p>
        </p:txBody>
      </p:sp>
      <p:sp>
        <p:nvSpPr>
          <p:cNvPr id="4" name="object 10"/>
          <p:cNvSpPr txBox="1">
            <a:spLocks noGrp="1"/>
          </p:cNvSpPr>
          <p:nvPr>
            <p:ph type="ftr" sz="quarter" idx="5"/>
          </p:nvPr>
        </p:nvSpPr>
        <p:spPr>
          <a:xfrm>
            <a:off x="110828" y="6446060"/>
            <a:ext cx="1273471" cy="260968"/>
          </a:xfrm>
          <a:prstGeom prst="rect">
            <a:avLst/>
          </a:prstGeom>
        </p:spPr>
        <p:txBody>
          <a:bodyPr vert="horz" wrap="square" lIns="0" tIns="14604" rIns="0" bIns="0" rtlCol="0">
            <a:spAutoFit/>
          </a:bodyPr>
          <a:lstStyle/>
          <a:p>
            <a:pPr marL="12700">
              <a:lnSpc>
                <a:spcPct val="100000"/>
              </a:lnSpc>
              <a:spcBef>
                <a:spcPts val="114"/>
              </a:spcBef>
            </a:pPr>
            <a:r>
              <a:rPr lang="en-US" spc="130" dirty="0"/>
              <a:t>03</a:t>
            </a:r>
            <a:r>
              <a:rPr spc="130" dirty="0"/>
              <a:t>/</a:t>
            </a:r>
            <a:r>
              <a:rPr lang="en-US" spc="130" dirty="0"/>
              <a:t>15</a:t>
            </a:r>
            <a:r>
              <a:rPr spc="130" dirty="0"/>
              <a:t>/202</a:t>
            </a:r>
            <a:r>
              <a:rPr lang="en-US" spc="130" dirty="0"/>
              <a:t>3</a:t>
            </a:r>
            <a:endParaRPr spc="130" dirty="0"/>
          </a:p>
        </p:txBody>
      </p:sp>
      <p:sp>
        <p:nvSpPr>
          <p:cNvPr id="5" name="object 5"/>
          <p:cNvSpPr txBox="1">
            <a:spLocks noGrp="1"/>
          </p:cNvSpPr>
          <p:nvPr>
            <p:ph type="dt" sz="half" idx="6"/>
          </p:nvPr>
        </p:nvSpPr>
        <p:spPr>
          <a:xfrm>
            <a:off x="2057762" y="6446060"/>
            <a:ext cx="6629400" cy="449803"/>
          </a:xfrm>
          <a:prstGeom prst="rect">
            <a:avLst/>
          </a:prstGeom>
        </p:spPr>
        <p:txBody>
          <a:bodyPr vert="horz" wrap="square" lIns="0" tIns="11430" rIns="0" bIns="0" rtlCol="0">
            <a:spAutoFit/>
          </a:bodyPr>
          <a:lstStyle/>
          <a:p>
            <a:pPr marL="1438910" marR="5080" indent="-1426845" algn="ctr">
              <a:lnSpc>
                <a:spcPct val="101699"/>
              </a:lnSpc>
              <a:spcBef>
                <a:spcPts val="90"/>
              </a:spcBef>
            </a:pPr>
            <a:r>
              <a:rPr lang="en-US" sz="1400" spc="45" dirty="0"/>
              <a:t>Traffic Video Analytics Using YOLOv7 In Computer Vision</a:t>
            </a:r>
          </a:p>
          <a:p>
            <a:pPr marL="1438910" marR="5080" indent="-1426845" algn="ctr">
              <a:lnSpc>
                <a:spcPct val="101699"/>
              </a:lnSpc>
              <a:spcBef>
                <a:spcPts val="90"/>
              </a:spcBef>
            </a:pPr>
            <a:r>
              <a:rPr lang="en-US" sz="1400" spc="45" dirty="0"/>
              <a:t>  (PG-DAI)</a:t>
            </a:r>
          </a:p>
        </p:txBody>
      </p:sp>
      <p:sp>
        <p:nvSpPr>
          <p:cNvPr id="6" name="object 4"/>
          <p:cNvSpPr txBox="1">
            <a:spLocks noGrp="1"/>
          </p:cNvSpPr>
          <p:nvPr>
            <p:ph type="sldNum" sz="quarter" idx="7"/>
          </p:nvPr>
        </p:nvSpPr>
        <p:spPr>
          <a:xfrm>
            <a:off x="10001975" y="6356315"/>
            <a:ext cx="283209" cy="323215"/>
          </a:xfrm>
          <a:prstGeom prst="rect">
            <a:avLst/>
          </a:prstGeom>
        </p:spPr>
        <p:txBody>
          <a:bodyPr vert="horz" wrap="square" lIns="0" tIns="14604" rIns="0" bIns="0" rtlCol="0">
            <a:spAutoFit/>
          </a:bodyPr>
          <a:lstStyle/>
          <a:p>
            <a:pPr marL="38100">
              <a:lnSpc>
                <a:spcPct val="100000"/>
              </a:lnSpc>
              <a:spcBef>
                <a:spcPts val="114"/>
              </a:spcBef>
            </a:pPr>
            <a:fld id="{81D60167-4931-47E6-BA6A-407CBD079E47}" type="slidenum">
              <a:rPr spc="-400" dirty="0"/>
              <a:t>4</a:t>
            </a:fld>
            <a:endParaRPr spc="-400" dirty="0"/>
          </a:p>
        </p:txBody>
      </p:sp>
    </p:spTree>
    <p:extLst>
      <p:ext uri="{BB962C8B-B14F-4D97-AF65-F5344CB8AC3E}">
        <p14:creationId xmlns:p14="http://schemas.microsoft.com/office/powerpoint/2010/main" val="30834547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1097" y="806803"/>
            <a:ext cx="4571365" cy="492443"/>
          </a:xfrm>
        </p:spPr>
        <p:txBody>
          <a:bodyPr/>
          <a:lstStyle/>
          <a:p>
            <a:r>
              <a:rPr lang="en-US" sz="3200" dirty="0"/>
              <a:t>Objective</a:t>
            </a:r>
            <a:endParaRPr lang="en-IN" sz="3200" dirty="0"/>
          </a:p>
        </p:txBody>
      </p:sp>
      <p:sp>
        <p:nvSpPr>
          <p:cNvPr id="3" name="Text Placeholder 2"/>
          <p:cNvSpPr>
            <a:spLocks noGrp="1"/>
          </p:cNvSpPr>
          <p:nvPr>
            <p:ph type="body" idx="1"/>
          </p:nvPr>
        </p:nvSpPr>
        <p:spPr>
          <a:xfrm>
            <a:off x="546100" y="1621000"/>
            <a:ext cx="9361170" cy="4559646"/>
          </a:xfrm>
        </p:spPr>
        <p:txBody>
          <a:bodyPr/>
          <a:lstStyle/>
          <a:p>
            <a:pPr marL="342900" indent="-342900" algn="just">
              <a:lnSpc>
                <a:spcPct val="150000"/>
              </a:lnSpc>
              <a:buFont typeface="Wingdings" panose="05000000000000000000" pitchFamily="2" charset="2"/>
              <a:buChar char="v"/>
            </a:pPr>
            <a:r>
              <a:rPr lang="en-US" sz="2000" dirty="0"/>
              <a:t>The objective is to develop a system for real-time classification of vehicles and detection of pedestrians from traffic video footage.</a:t>
            </a:r>
          </a:p>
          <a:p>
            <a:pPr marL="342900" indent="-342900" algn="just">
              <a:lnSpc>
                <a:spcPct val="150000"/>
              </a:lnSpc>
              <a:buFont typeface="Wingdings" panose="05000000000000000000" pitchFamily="2" charset="2"/>
              <a:buChar char="v"/>
            </a:pPr>
            <a:r>
              <a:rPr lang="en-US" sz="2000" dirty="0"/>
              <a:t>The system should be able to accurately identify different types of vehicles and detect pedestrians with high accuracy. </a:t>
            </a:r>
          </a:p>
          <a:p>
            <a:pPr marL="342900" indent="-342900" algn="just">
              <a:lnSpc>
                <a:spcPct val="150000"/>
              </a:lnSpc>
              <a:buFont typeface="Wingdings" panose="05000000000000000000" pitchFamily="2" charset="2"/>
              <a:buChar char="v"/>
            </a:pPr>
            <a:r>
              <a:rPr lang="en-US" sz="2000" dirty="0"/>
              <a:t>The accuracy and efficiency of the system will need to be validated through testing on custom datasets of traffic video footage.</a:t>
            </a:r>
          </a:p>
          <a:p>
            <a:pPr marL="342900" indent="-342900" algn="just">
              <a:lnSpc>
                <a:spcPct val="150000"/>
              </a:lnSpc>
              <a:buFont typeface="Wingdings" panose="05000000000000000000" pitchFamily="2" charset="2"/>
              <a:buChar char="v"/>
            </a:pPr>
            <a:r>
              <a:rPr lang="en-US" sz="2000" dirty="0"/>
              <a:t>Here we used object detection algorithm YOLO for classification vehicles and pedestrian detection from the footage.</a:t>
            </a:r>
          </a:p>
          <a:p>
            <a:pPr marL="342900" indent="-342900" algn="just">
              <a:lnSpc>
                <a:spcPct val="150000"/>
              </a:lnSpc>
              <a:buFont typeface="Wingdings" panose="05000000000000000000" pitchFamily="2" charset="2"/>
              <a:buChar char="v"/>
            </a:pPr>
            <a:r>
              <a:rPr lang="en-US" sz="2000" dirty="0"/>
              <a:t>We used YOLOv7 as it works faster, accurately and have more precision average than other object detectors.</a:t>
            </a:r>
            <a:endParaRPr lang="en-IN" sz="2000" dirty="0"/>
          </a:p>
        </p:txBody>
      </p:sp>
      <p:sp>
        <p:nvSpPr>
          <p:cNvPr id="4" name="object 10"/>
          <p:cNvSpPr txBox="1">
            <a:spLocks noGrp="1"/>
          </p:cNvSpPr>
          <p:nvPr>
            <p:ph type="ftr" sz="quarter" idx="5"/>
          </p:nvPr>
        </p:nvSpPr>
        <p:spPr>
          <a:xfrm>
            <a:off x="110828" y="6446060"/>
            <a:ext cx="1273471" cy="260968"/>
          </a:xfrm>
          <a:prstGeom prst="rect">
            <a:avLst/>
          </a:prstGeom>
        </p:spPr>
        <p:txBody>
          <a:bodyPr vert="horz" wrap="square" lIns="0" tIns="14604" rIns="0" bIns="0" rtlCol="0">
            <a:spAutoFit/>
          </a:bodyPr>
          <a:lstStyle/>
          <a:p>
            <a:pPr marL="12700">
              <a:lnSpc>
                <a:spcPct val="100000"/>
              </a:lnSpc>
              <a:spcBef>
                <a:spcPts val="114"/>
              </a:spcBef>
            </a:pPr>
            <a:r>
              <a:rPr lang="en-US" spc="130" dirty="0"/>
              <a:t>03</a:t>
            </a:r>
            <a:r>
              <a:rPr spc="130" dirty="0"/>
              <a:t>/</a:t>
            </a:r>
            <a:r>
              <a:rPr lang="en-US" spc="130" dirty="0"/>
              <a:t>15</a:t>
            </a:r>
            <a:r>
              <a:rPr spc="130" dirty="0"/>
              <a:t>/202</a:t>
            </a:r>
            <a:r>
              <a:rPr lang="en-US" spc="130" dirty="0"/>
              <a:t>3</a:t>
            </a:r>
            <a:endParaRPr spc="130" dirty="0"/>
          </a:p>
        </p:txBody>
      </p:sp>
      <p:sp>
        <p:nvSpPr>
          <p:cNvPr id="5" name="object 5"/>
          <p:cNvSpPr txBox="1">
            <a:spLocks noGrp="1"/>
          </p:cNvSpPr>
          <p:nvPr>
            <p:ph type="dt" sz="half" idx="6"/>
          </p:nvPr>
        </p:nvSpPr>
        <p:spPr>
          <a:xfrm>
            <a:off x="2057762" y="6446060"/>
            <a:ext cx="6629400" cy="449803"/>
          </a:xfrm>
          <a:prstGeom prst="rect">
            <a:avLst/>
          </a:prstGeom>
        </p:spPr>
        <p:txBody>
          <a:bodyPr vert="horz" wrap="square" lIns="0" tIns="11430" rIns="0" bIns="0" rtlCol="0">
            <a:spAutoFit/>
          </a:bodyPr>
          <a:lstStyle/>
          <a:p>
            <a:pPr marL="1438910" marR="5080" indent="-1426845" algn="ctr">
              <a:lnSpc>
                <a:spcPct val="101699"/>
              </a:lnSpc>
              <a:spcBef>
                <a:spcPts val="90"/>
              </a:spcBef>
            </a:pPr>
            <a:r>
              <a:rPr lang="en-US" sz="1400" spc="45" dirty="0"/>
              <a:t>Traffic Video Analytics Using YOLOv7 In Computer Vision</a:t>
            </a:r>
          </a:p>
          <a:p>
            <a:pPr marL="1438910" marR="5080" indent="-1426845" algn="ctr">
              <a:lnSpc>
                <a:spcPct val="101699"/>
              </a:lnSpc>
              <a:spcBef>
                <a:spcPts val="90"/>
              </a:spcBef>
            </a:pPr>
            <a:r>
              <a:rPr lang="en-US" sz="1400" spc="45" dirty="0"/>
              <a:t>  (PG-DAI)</a:t>
            </a:r>
          </a:p>
        </p:txBody>
      </p:sp>
      <p:sp>
        <p:nvSpPr>
          <p:cNvPr id="6" name="object 4"/>
          <p:cNvSpPr txBox="1">
            <a:spLocks noGrp="1"/>
          </p:cNvSpPr>
          <p:nvPr>
            <p:ph type="sldNum" sz="quarter" idx="7"/>
          </p:nvPr>
        </p:nvSpPr>
        <p:spPr>
          <a:xfrm>
            <a:off x="10001975" y="6356315"/>
            <a:ext cx="283209" cy="323215"/>
          </a:xfrm>
          <a:prstGeom prst="rect">
            <a:avLst/>
          </a:prstGeom>
        </p:spPr>
        <p:txBody>
          <a:bodyPr vert="horz" wrap="square" lIns="0" tIns="14604" rIns="0" bIns="0" rtlCol="0">
            <a:spAutoFit/>
          </a:bodyPr>
          <a:lstStyle/>
          <a:p>
            <a:pPr marL="38100">
              <a:lnSpc>
                <a:spcPct val="100000"/>
              </a:lnSpc>
              <a:spcBef>
                <a:spcPts val="114"/>
              </a:spcBef>
            </a:pPr>
            <a:fld id="{81D60167-4931-47E6-BA6A-407CBD079E47}" type="slidenum">
              <a:rPr spc="-400" dirty="0"/>
              <a:t>5</a:t>
            </a:fld>
            <a:endParaRPr spc="-400" dirty="0"/>
          </a:p>
        </p:txBody>
      </p:sp>
    </p:spTree>
    <p:extLst>
      <p:ext uri="{BB962C8B-B14F-4D97-AF65-F5344CB8AC3E}">
        <p14:creationId xmlns:p14="http://schemas.microsoft.com/office/powerpoint/2010/main" val="26908187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2300" y="913976"/>
            <a:ext cx="4571365" cy="492443"/>
          </a:xfrm>
        </p:spPr>
        <p:txBody>
          <a:bodyPr/>
          <a:lstStyle/>
          <a:p>
            <a:r>
              <a:rPr lang="en-IN" sz="3200" dirty="0"/>
              <a:t>YOLOv7 Algorithm</a:t>
            </a:r>
          </a:p>
        </p:txBody>
      </p:sp>
      <p:sp>
        <p:nvSpPr>
          <p:cNvPr id="3" name="Text Placeholder 2"/>
          <p:cNvSpPr>
            <a:spLocks noGrp="1"/>
          </p:cNvSpPr>
          <p:nvPr>
            <p:ph type="body" idx="1"/>
          </p:nvPr>
        </p:nvSpPr>
        <p:spPr>
          <a:xfrm>
            <a:off x="260144" y="1647825"/>
            <a:ext cx="5086556" cy="2539670"/>
          </a:xfrm>
        </p:spPr>
        <p:txBody>
          <a:bodyPr/>
          <a:lstStyle/>
          <a:p>
            <a:pPr marL="285750" indent="-285750">
              <a:lnSpc>
                <a:spcPct val="150000"/>
              </a:lnSpc>
              <a:buFont typeface="Wingdings" panose="05000000000000000000" pitchFamily="2" charset="2"/>
              <a:buChar char="v"/>
            </a:pPr>
            <a:r>
              <a:rPr lang="en-US" sz="1600" dirty="0"/>
              <a:t>Object detection Algorithm</a:t>
            </a:r>
          </a:p>
          <a:p>
            <a:pPr marL="285750" indent="-285750">
              <a:lnSpc>
                <a:spcPct val="150000"/>
              </a:lnSpc>
              <a:buFont typeface="Wingdings" panose="05000000000000000000" pitchFamily="2" charset="2"/>
              <a:buChar char="v"/>
            </a:pPr>
            <a:r>
              <a:rPr lang="en-US" sz="1600" dirty="0"/>
              <a:t>Surpass all object detectors in speed and accuracy</a:t>
            </a:r>
          </a:p>
          <a:p>
            <a:pPr marL="285750" indent="-285750">
              <a:lnSpc>
                <a:spcPct val="150000"/>
              </a:lnSpc>
              <a:buFont typeface="Wingdings" panose="05000000000000000000" pitchFamily="2" charset="2"/>
              <a:buChar char="v"/>
            </a:pPr>
            <a:r>
              <a:rPr lang="en-US" sz="1600" dirty="0"/>
              <a:t>Range from 5 - 160 FPS, </a:t>
            </a:r>
          </a:p>
          <a:p>
            <a:pPr marL="285750" indent="-285750">
              <a:lnSpc>
                <a:spcPct val="150000"/>
              </a:lnSpc>
              <a:buFont typeface="Wingdings" panose="05000000000000000000" pitchFamily="2" charset="2"/>
              <a:buChar char="v"/>
            </a:pPr>
            <a:r>
              <a:rPr lang="en-US" sz="1600" dirty="0"/>
              <a:t>Accuracy is 56.8%mAP</a:t>
            </a:r>
          </a:p>
          <a:p>
            <a:pPr marL="285750" indent="-285750">
              <a:lnSpc>
                <a:spcPct val="150000"/>
              </a:lnSpc>
              <a:buFont typeface="Wingdings" panose="05000000000000000000" pitchFamily="2" charset="2"/>
              <a:buChar char="v"/>
            </a:pPr>
            <a:r>
              <a:rPr lang="en-US" sz="1600" dirty="0"/>
              <a:t>Outperform other detectors</a:t>
            </a:r>
          </a:p>
          <a:p>
            <a:pPr marL="285750" indent="-285750">
              <a:lnSpc>
                <a:spcPct val="150000"/>
              </a:lnSpc>
              <a:buFont typeface="Wingdings" panose="05000000000000000000" pitchFamily="2" charset="2"/>
              <a:buChar char="v"/>
            </a:pPr>
            <a:r>
              <a:rPr lang="en-US" sz="1600" dirty="0"/>
              <a:t>Improve detection accuracy without increasing inference cost</a:t>
            </a:r>
            <a:endParaRPr lang="en-IN" sz="1600" dirty="0"/>
          </a:p>
        </p:txBody>
      </p:sp>
      <p:sp>
        <p:nvSpPr>
          <p:cNvPr id="4" name="object 10"/>
          <p:cNvSpPr txBox="1">
            <a:spLocks noGrp="1"/>
          </p:cNvSpPr>
          <p:nvPr>
            <p:ph type="ftr" sz="quarter" idx="5"/>
          </p:nvPr>
        </p:nvSpPr>
        <p:spPr>
          <a:xfrm>
            <a:off x="110828" y="6446060"/>
            <a:ext cx="1273471" cy="260968"/>
          </a:xfrm>
          <a:prstGeom prst="rect">
            <a:avLst/>
          </a:prstGeom>
        </p:spPr>
        <p:txBody>
          <a:bodyPr vert="horz" wrap="square" lIns="0" tIns="14604" rIns="0" bIns="0" rtlCol="0">
            <a:spAutoFit/>
          </a:bodyPr>
          <a:lstStyle/>
          <a:p>
            <a:pPr marL="12700">
              <a:lnSpc>
                <a:spcPct val="100000"/>
              </a:lnSpc>
              <a:spcBef>
                <a:spcPts val="114"/>
              </a:spcBef>
            </a:pPr>
            <a:r>
              <a:rPr lang="en-US" spc="130" dirty="0"/>
              <a:t>03</a:t>
            </a:r>
            <a:r>
              <a:rPr spc="130" dirty="0"/>
              <a:t>/</a:t>
            </a:r>
            <a:r>
              <a:rPr lang="en-US" spc="130" dirty="0"/>
              <a:t>15</a:t>
            </a:r>
            <a:r>
              <a:rPr spc="130" dirty="0"/>
              <a:t>/202</a:t>
            </a:r>
            <a:r>
              <a:rPr lang="en-US" spc="130" dirty="0"/>
              <a:t>3</a:t>
            </a:r>
            <a:endParaRPr spc="130" dirty="0"/>
          </a:p>
        </p:txBody>
      </p:sp>
      <p:sp>
        <p:nvSpPr>
          <p:cNvPr id="5" name="object 5"/>
          <p:cNvSpPr txBox="1">
            <a:spLocks noGrp="1"/>
          </p:cNvSpPr>
          <p:nvPr>
            <p:ph type="dt" sz="half" idx="6"/>
          </p:nvPr>
        </p:nvSpPr>
        <p:spPr>
          <a:xfrm>
            <a:off x="2077774" y="6576544"/>
            <a:ext cx="6629400" cy="449803"/>
          </a:xfrm>
          <a:prstGeom prst="rect">
            <a:avLst/>
          </a:prstGeom>
        </p:spPr>
        <p:txBody>
          <a:bodyPr vert="horz" wrap="square" lIns="0" tIns="11430" rIns="0" bIns="0" rtlCol="0">
            <a:spAutoFit/>
          </a:bodyPr>
          <a:lstStyle/>
          <a:p>
            <a:pPr marL="1438910" marR="5080" indent="-1426845" algn="ctr">
              <a:lnSpc>
                <a:spcPct val="101699"/>
              </a:lnSpc>
              <a:spcBef>
                <a:spcPts val="90"/>
              </a:spcBef>
            </a:pPr>
            <a:r>
              <a:rPr lang="en-US" sz="1400" spc="45" dirty="0"/>
              <a:t>Traffic Video Analytics Using YOLOv7 In Computer Vision</a:t>
            </a:r>
          </a:p>
          <a:p>
            <a:pPr marL="1438910" marR="5080" indent="-1426845" algn="ctr">
              <a:lnSpc>
                <a:spcPct val="101699"/>
              </a:lnSpc>
              <a:spcBef>
                <a:spcPts val="90"/>
              </a:spcBef>
            </a:pPr>
            <a:r>
              <a:rPr lang="en-US" sz="1400" spc="45" dirty="0"/>
              <a:t>  (PG-DAI)</a:t>
            </a:r>
          </a:p>
        </p:txBody>
      </p:sp>
      <p:sp>
        <p:nvSpPr>
          <p:cNvPr id="6" name="object 4"/>
          <p:cNvSpPr txBox="1">
            <a:spLocks noGrp="1"/>
          </p:cNvSpPr>
          <p:nvPr>
            <p:ph type="sldNum" sz="quarter" idx="7"/>
          </p:nvPr>
        </p:nvSpPr>
        <p:spPr>
          <a:xfrm>
            <a:off x="10001975" y="6356315"/>
            <a:ext cx="283209" cy="323215"/>
          </a:xfrm>
          <a:prstGeom prst="rect">
            <a:avLst/>
          </a:prstGeom>
        </p:spPr>
        <p:txBody>
          <a:bodyPr vert="horz" wrap="square" lIns="0" tIns="14604" rIns="0" bIns="0" rtlCol="0">
            <a:spAutoFit/>
          </a:bodyPr>
          <a:lstStyle/>
          <a:p>
            <a:pPr marL="38100">
              <a:lnSpc>
                <a:spcPct val="100000"/>
              </a:lnSpc>
              <a:spcBef>
                <a:spcPts val="114"/>
              </a:spcBef>
            </a:pPr>
            <a:fld id="{81D60167-4931-47E6-BA6A-407CBD079E47}" type="slidenum">
              <a:rPr spc="-400" dirty="0"/>
              <a:t>6</a:t>
            </a:fld>
            <a:endParaRPr spc="-400" dirty="0"/>
          </a:p>
        </p:txBody>
      </p:sp>
      <p:pic>
        <p:nvPicPr>
          <p:cNvPr id="7" name="Picture 6">
            <a:extLst>
              <a:ext uri="{FF2B5EF4-FFF2-40B4-BE49-F238E27FC236}">
                <a16:creationId xmlns:a16="http://schemas.microsoft.com/office/drawing/2014/main" id="{C0B79387-98BC-4C35-9A26-3BAB14FEB025}"/>
              </a:ext>
            </a:extLst>
          </p:cNvPr>
          <p:cNvPicPr>
            <a:picLocks noChangeAspect="1"/>
          </p:cNvPicPr>
          <p:nvPr/>
        </p:nvPicPr>
        <p:blipFill>
          <a:blip r:embed="rId2"/>
          <a:stretch>
            <a:fillRect/>
          </a:stretch>
        </p:blipFill>
        <p:spPr>
          <a:xfrm>
            <a:off x="5392474" y="1969496"/>
            <a:ext cx="5092496" cy="4191000"/>
          </a:xfrm>
          <a:prstGeom prst="rect">
            <a:avLst/>
          </a:prstGeom>
        </p:spPr>
      </p:pic>
      <p:sp>
        <p:nvSpPr>
          <p:cNvPr id="8" name="Rectangle 7">
            <a:extLst>
              <a:ext uri="{FF2B5EF4-FFF2-40B4-BE49-F238E27FC236}">
                <a16:creationId xmlns:a16="http://schemas.microsoft.com/office/drawing/2014/main" id="{8D402422-6D6F-4F44-A605-D919EDB247C4}"/>
              </a:ext>
            </a:extLst>
          </p:cNvPr>
          <p:cNvSpPr/>
          <p:nvPr/>
        </p:nvSpPr>
        <p:spPr>
          <a:xfrm>
            <a:off x="193568" y="4192096"/>
            <a:ext cx="5346700" cy="2126864"/>
          </a:xfrm>
          <a:prstGeom prst="rect">
            <a:avLst/>
          </a:prstGeom>
        </p:spPr>
        <p:txBody>
          <a:bodyPr>
            <a:spAutoFit/>
          </a:bodyPr>
          <a:lstStyle/>
          <a:p>
            <a:pPr>
              <a:lnSpc>
                <a:spcPct val="150000"/>
              </a:lnSpc>
            </a:pPr>
            <a:r>
              <a:rPr lang="en-US" b="1" dirty="0">
                <a:solidFill>
                  <a:schemeClr val="accent1">
                    <a:lumMod val="50000"/>
                  </a:schemeClr>
                </a:solidFill>
              </a:rPr>
              <a:t>Limitations</a:t>
            </a:r>
          </a:p>
          <a:p>
            <a:pPr marL="285750" indent="-285750">
              <a:lnSpc>
                <a:spcPct val="150000"/>
              </a:lnSpc>
              <a:buFont typeface="Wingdings" panose="05000000000000000000" pitchFamily="2" charset="2"/>
              <a:buChar char="v"/>
            </a:pPr>
            <a:r>
              <a:rPr lang="en-US" dirty="0">
                <a:solidFill>
                  <a:schemeClr val="accent1">
                    <a:lumMod val="50000"/>
                  </a:schemeClr>
                </a:solidFill>
              </a:rPr>
              <a:t>Requires a large dataset</a:t>
            </a:r>
          </a:p>
          <a:p>
            <a:pPr marL="285750" indent="-285750">
              <a:lnSpc>
                <a:spcPct val="150000"/>
              </a:lnSpc>
              <a:buFont typeface="Wingdings" panose="05000000000000000000" pitchFamily="2" charset="2"/>
              <a:buChar char="v"/>
            </a:pPr>
            <a:r>
              <a:rPr lang="en-US" dirty="0">
                <a:solidFill>
                  <a:schemeClr val="accent1">
                    <a:lumMod val="50000"/>
                  </a:schemeClr>
                </a:solidFill>
              </a:rPr>
              <a:t>Limited to detecting only certain objects</a:t>
            </a:r>
          </a:p>
          <a:p>
            <a:pPr marL="285750" indent="-285750">
              <a:lnSpc>
                <a:spcPct val="150000"/>
              </a:lnSpc>
              <a:buFont typeface="Wingdings" panose="05000000000000000000" pitchFamily="2" charset="2"/>
              <a:buChar char="v"/>
            </a:pPr>
            <a:r>
              <a:rPr lang="en-US" dirty="0">
                <a:solidFill>
                  <a:schemeClr val="accent1">
                    <a:lumMod val="50000"/>
                  </a:schemeClr>
                </a:solidFill>
              </a:rPr>
              <a:t>Limited to detecting 2D objects only</a:t>
            </a:r>
          </a:p>
          <a:p>
            <a:pPr marL="285750" indent="-285750">
              <a:lnSpc>
                <a:spcPct val="150000"/>
              </a:lnSpc>
              <a:buFont typeface="Wingdings" panose="05000000000000000000" pitchFamily="2" charset="2"/>
              <a:buChar char="v"/>
            </a:pPr>
            <a:r>
              <a:rPr lang="en-US" dirty="0">
                <a:solidFill>
                  <a:schemeClr val="accent1">
                    <a:lumMod val="50000"/>
                  </a:schemeClr>
                </a:solidFill>
              </a:rPr>
              <a:t>Computationally expensive</a:t>
            </a:r>
          </a:p>
        </p:txBody>
      </p:sp>
      <p:sp>
        <p:nvSpPr>
          <p:cNvPr id="10" name="Rectangle 9">
            <a:extLst>
              <a:ext uri="{FF2B5EF4-FFF2-40B4-BE49-F238E27FC236}">
                <a16:creationId xmlns:a16="http://schemas.microsoft.com/office/drawing/2014/main" id="{07A9975B-E82C-4162-B366-397E04E5DA4A}"/>
              </a:ext>
            </a:extLst>
          </p:cNvPr>
          <p:cNvSpPr/>
          <p:nvPr/>
        </p:nvSpPr>
        <p:spPr>
          <a:xfrm>
            <a:off x="6971280" y="6127912"/>
            <a:ext cx="3030695" cy="307777"/>
          </a:xfrm>
          <a:prstGeom prst="rect">
            <a:avLst/>
          </a:prstGeom>
        </p:spPr>
        <p:txBody>
          <a:bodyPr wrap="square">
            <a:spAutoFit/>
          </a:bodyPr>
          <a:lstStyle/>
          <a:p>
            <a:r>
              <a:rPr lang="en-IN" sz="1400" dirty="0"/>
              <a:t>Credit @ </a:t>
            </a:r>
            <a:r>
              <a:rPr lang="en-IN" sz="1400" dirty="0" err="1"/>
              <a:t>WongKinYiu</a:t>
            </a:r>
            <a:r>
              <a:rPr lang="en-IN" sz="1400" dirty="0"/>
              <a:t> / yolov7</a:t>
            </a:r>
          </a:p>
        </p:txBody>
      </p:sp>
    </p:spTree>
    <p:extLst>
      <p:ext uri="{BB962C8B-B14F-4D97-AF65-F5344CB8AC3E}">
        <p14:creationId xmlns:p14="http://schemas.microsoft.com/office/powerpoint/2010/main" val="25821919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2300" y="855822"/>
            <a:ext cx="4571365" cy="923330"/>
          </a:xfrm>
        </p:spPr>
        <p:txBody>
          <a:bodyPr/>
          <a:lstStyle/>
          <a:p>
            <a:r>
              <a:rPr lang="en-IN" sz="3200" dirty="0"/>
              <a:t>Methodology</a:t>
            </a:r>
            <a:br>
              <a:rPr lang="en-IN" dirty="0"/>
            </a:br>
            <a:endParaRPr lang="en-IN" dirty="0"/>
          </a:p>
        </p:txBody>
      </p:sp>
      <p:sp>
        <p:nvSpPr>
          <p:cNvPr id="3" name="Text Placeholder 2"/>
          <p:cNvSpPr>
            <a:spLocks noGrp="1"/>
          </p:cNvSpPr>
          <p:nvPr>
            <p:ph type="body" idx="1"/>
          </p:nvPr>
        </p:nvSpPr>
        <p:spPr>
          <a:xfrm>
            <a:off x="513080" y="2105025"/>
            <a:ext cx="9361170" cy="3336290"/>
          </a:xfrm>
        </p:spPr>
        <p:txBody>
          <a:bodyPr/>
          <a:lstStyle/>
          <a:p>
            <a:endParaRPr lang="en-IN" dirty="0"/>
          </a:p>
        </p:txBody>
      </p:sp>
      <p:sp>
        <p:nvSpPr>
          <p:cNvPr id="4" name="object 10"/>
          <p:cNvSpPr txBox="1">
            <a:spLocks noGrp="1"/>
          </p:cNvSpPr>
          <p:nvPr>
            <p:ph type="ftr" sz="quarter" idx="5"/>
          </p:nvPr>
        </p:nvSpPr>
        <p:spPr>
          <a:xfrm>
            <a:off x="110828" y="6446060"/>
            <a:ext cx="1273471" cy="260968"/>
          </a:xfrm>
          <a:prstGeom prst="rect">
            <a:avLst/>
          </a:prstGeom>
        </p:spPr>
        <p:txBody>
          <a:bodyPr vert="horz" wrap="square" lIns="0" tIns="14604" rIns="0" bIns="0" rtlCol="0">
            <a:spAutoFit/>
          </a:bodyPr>
          <a:lstStyle/>
          <a:p>
            <a:pPr marL="12700">
              <a:lnSpc>
                <a:spcPct val="100000"/>
              </a:lnSpc>
              <a:spcBef>
                <a:spcPts val="114"/>
              </a:spcBef>
            </a:pPr>
            <a:r>
              <a:rPr lang="en-US" spc="130" dirty="0"/>
              <a:t>03</a:t>
            </a:r>
            <a:r>
              <a:rPr spc="130" dirty="0"/>
              <a:t>/</a:t>
            </a:r>
            <a:r>
              <a:rPr lang="en-US" spc="130" dirty="0"/>
              <a:t>15</a:t>
            </a:r>
            <a:r>
              <a:rPr spc="130" dirty="0"/>
              <a:t>/202</a:t>
            </a:r>
            <a:r>
              <a:rPr lang="en-US" spc="130" dirty="0"/>
              <a:t>3</a:t>
            </a:r>
            <a:endParaRPr spc="130" dirty="0"/>
          </a:p>
        </p:txBody>
      </p:sp>
      <p:sp>
        <p:nvSpPr>
          <p:cNvPr id="5" name="object 5"/>
          <p:cNvSpPr txBox="1">
            <a:spLocks noGrp="1"/>
          </p:cNvSpPr>
          <p:nvPr>
            <p:ph type="dt" sz="half" idx="6"/>
          </p:nvPr>
        </p:nvSpPr>
        <p:spPr>
          <a:xfrm>
            <a:off x="2057762" y="6446060"/>
            <a:ext cx="6629400" cy="449803"/>
          </a:xfrm>
          <a:prstGeom prst="rect">
            <a:avLst/>
          </a:prstGeom>
        </p:spPr>
        <p:txBody>
          <a:bodyPr vert="horz" wrap="square" lIns="0" tIns="11430" rIns="0" bIns="0" rtlCol="0">
            <a:spAutoFit/>
          </a:bodyPr>
          <a:lstStyle/>
          <a:p>
            <a:pPr marL="1438910" marR="5080" indent="-1426845" algn="ctr">
              <a:lnSpc>
                <a:spcPct val="101699"/>
              </a:lnSpc>
              <a:spcBef>
                <a:spcPts val="90"/>
              </a:spcBef>
            </a:pPr>
            <a:r>
              <a:rPr lang="en-US" sz="1400" spc="45" dirty="0"/>
              <a:t>Traffic Video Analytics Using YOLOv7 In Computer Vision</a:t>
            </a:r>
          </a:p>
          <a:p>
            <a:pPr marL="1438910" marR="5080" indent="-1426845" algn="ctr">
              <a:lnSpc>
                <a:spcPct val="101699"/>
              </a:lnSpc>
              <a:spcBef>
                <a:spcPts val="90"/>
              </a:spcBef>
            </a:pPr>
            <a:r>
              <a:rPr lang="en-US" sz="1400" spc="45" dirty="0"/>
              <a:t>  (PG-DAI)</a:t>
            </a:r>
          </a:p>
        </p:txBody>
      </p:sp>
      <p:sp>
        <p:nvSpPr>
          <p:cNvPr id="6" name="object 4"/>
          <p:cNvSpPr txBox="1">
            <a:spLocks noGrp="1"/>
          </p:cNvSpPr>
          <p:nvPr>
            <p:ph type="sldNum" sz="quarter" idx="7"/>
          </p:nvPr>
        </p:nvSpPr>
        <p:spPr>
          <a:xfrm>
            <a:off x="10001975" y="6356315"/>
            <a:ext cx="283209" cy="323215"/>
          </a:xfrm>
          <a:prstGeom prst="rect">
            <a:avLst/>
          </a:prstGeom>
        </p:spPr>
        <p:txBody>
          <a:bodyPr vert="horz" wrap="square" lIns="0" tIns="14604" rIns="0" bIns="0" rtlCol="0">
            <a:spAutoFit/>
          </a:bodyPr>
          <a:lstStyle/>
          <a:p>
            <a:pPr marL="38100">
              <a:lnSpc>
                <a:spcPct val="100000"/>
              </a:lnSpc>
              <a:spcBef>
                <a:spcPts val="114"/>
              </a:spcBef>
            </a:pPr>
            <a:fld id="{81D60167-4931-47E6-BA6A-407CBD079E47}" type="slidenum">
              <a:rPr spc="-400" dirty="0"/>
              <a:t>7</a:t>
            </a:fld>
            <a:endParaRPr spc="-400" dirty="0"/>
          </a:p>
        </p:txBody>
      </p:sp>
      <p:pic>
        <p:nvPicPr>
          <p:cNvPr id="8" name="Picture 7">
            <a:extLst>
              <a:ext uri="{FF2B5EF4-FFF2-40B4-BE49-F238E27FC236}">
                <a16:creationId xmlns:a16="http://schemas.microsoft.com/office/drawing/2014/main" id="{33B33E69-0668-4DD5-A970-CDD672ACA2C3}"/>
              </a:ext>
            </a:extLst>
          </p:cNvPr>
          <p:cNvPicPr>
            <a:picLocks noChangeAspect="1"/>
          </p:cNvPicPr>
          <p:nvPr/>
        </p:nvPicPr>
        <p:blipFill rotWithShape="1">
          <a:blip r:embed="rId2">
            <a:extLst>
              <a:ext uri="{28A0092B-C50C-407E-A947-70E740481C1C}">
                <a14:useLocalDpi xmlns:a14="http://schemas.microsoft.com/office/drawing/2010/main" val="0"/>
              </a:ext>
            </a:extLst>
          </a:blip>
          <a:srcRect t="5011" b="4691"/>
          <a:stretch/>
        </p:blipFill>
        <p:spPr>
          <a:xfrm>
            <a:off x="259522" y="1952625"/>
            <a:ext cx="10174356" cy="4224756"/>
          </a:xfrm>
          <a:prstGeom prst="rect">
            <a:avLst/>
          </a:prstGeom>
        </p:spPr>
      </p:pic>
    </p:spTree>
    <p:extLst>
      <p:ext uri="{BB962C8B-B14F-4D97-AF65-F5344CB8AC3E}">
        <p14:creationId xmlns:p14="http://schemas.microsoft.com/office/powerpoint/2010/main" val="33532461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2300" y="855822"/>
            <a:ext cx="4571365" cy="492443"/>
          </a:xfrm>
        </p:spPr>
        <p:txBody>
          <a:bodyPr/>
          <a:lstStyle/>
          <a:p>
            <a:r>
              <a:rPr lang="en-IN" sz="3200" dirty="0"/>
              <a:t>Implementation</a:t>
            </a:r>
          </a:p>
        </p:txBody>
      </p:sp>
      <p:sp>
        <p:nvSpPr>
          <p:cNvPr id="3" name="Text Placeholder 2"/>
          <p:cNvSpPr>
            <a:spLocks noGrp="1"/>
          </p:cNvSpPr>
          <p:nvPr>
            <p:ph type="body" idx="1"/>
          </p:nvPr>
        </p:nvSpPr>
        <p:spPr>
          <a:xfrm>
            <a:off x="317500" y="1734766"/>
            <a:ext cx="9361170" cy="2593018"/>
          </a:xfrm>
        </p:spPr>
        <p:txBody>
          <a:bodyPr/>
          <a:lstStyle/>
          <a:p>
            <a:r>
              <a:rPr lang="en-US" dirty="0">
                <a:solidFill>
                  <a:srgbClr val="002060"/>
                </a:solidFill>
              </a:rPr>
              <a:t>. </a:t>
            </a:r>
            <a:r>
              <a:rPr lang="en-US" sz="2000" b="1" dirty="0">
                <a:solidFill>
                  <a:srgbClr val="002060"/>
                </a:solidFill>
              </a:rPr>
              <a:t>Data Collection</a:t>
            </a:r>
            <a:r>
              <a:rPr lang="en-US" sz="2000" dirty="0">
                <a:solidFill>
                  <a:srgbClr val="002060"/>
                </a:solidFill>
              </a:rPr>
              <a:t>:</a:t>
            </a:r>
          </a:p>
          <a:p>
            <a:r>
              <a:rPr lang="en-US" sz="1600" dirty="0">
                <a:solidFill>
                  <a:srgbClr val="002060"/>
                </a:solidFill>
              </a:rPr>
              <a:t>      The first step is to collect traffic video footage that contains a variety of different types of vehicles and pedestrian scenarios.</a:t>
            </a:r>
          </a:p>
          <a:p>
            <a:endParaRPr lang="en-US" sz="1600" dirty="0">
              <a:solidFill>
                <a:srgbClr val="002060"/>
              </a:solidFill>
            </a:endParaRPr>
          </a:p>
          <a:p>
            <a:r>
              <a:rPr lang="en-US" sz="1800" b="1" dirty="0">
                <a:solidFill>
                  <a:srgbClr val="002060"/>
                </a:solidFill>
              </a:rPr>
              <a:t>Data Annotation</a:t>
            </a:r>
            <a:r>
              <a:rPr lang="en-US" sz="1600" b="1" dirty="0">
                <a:solidFill>
                  <a:srgbClr val="002060"/>
                </a:solidFill>
              </a:rPr>
              <a:t>:</a:t>
            </a:r>
          </a:p>
          <a:p>
            <a:pPr lvl="0" algn="l" rtl="0" eaLnBrk="0" fontAlgn="base" hangingPunct="0">
              <a:spcBef>
                <a:spcPct val="0"/>
              </a:spcBef>
              <a:spcAft>
                <a:spcPct val="0"/>
              </a:spcAft>
            </a:pPr>
            <a:r>
              <a:rPr lang="en-US" altLang="en-US" sz="1800" b="1" dirty="0">
                <a:solidFill>
                  <a:srgbClr val="002060"/>
                </a:solidFill>
                <a:latin typeface="Calibri" panose="020F0502020204030204" pitchFamily="34" charset="0"/>
                <a:ea typeface="Calibri" panose="020F0502020204030204" pitchFamily="34" charset="0"/>
                <a:cs typeface="Times New Roman" panose="02020603050405020304" pitchFamily="18" charset="0"/>
              </a:rPr>
              <a:t>Using </a:t>
            </a:r>
            <a:r>
              <a:rPr lang="en-US" altLang="en-US" sz="1800" b="1" dirty="0" err="1">
                <a:solidFill>
                  <a:srgbClr val="002060"/>
                </a:solidFill>
                <a:latin typeface="Calibri" panose="020F0502020204030204" pitchFamily="34" charset="0"/>
                <a:ea typeface="Calibri" panose="020F0502020204030204" pitchFamily="34" charset="0"/>
                <a:cs typeface="Times New Roman" panose="02020603050405020304" pitchFamily="18" charset="0"/>
              </a:rPr>
              <a:t>ffmpeg</a:t>
            </a:r>
            <a:r>
              <a:rPr lang="en-US" altLang="en-US" sz="1800" b="1" dirty="0">
                <a:solidFill>
                  <a:srgbClr val="002060"/>
                </a:solidFill>
                <a:latin typeface="Calibri" panose="020F0502020204030204" pitchFamily="34" charset="0"/>
                <a:ea typeface="Calibri" panose="020F0502020204030204" pitchFamily="34" charset="0"/>
                <a:cs typeface="Times New Roman" panose="02020603050405020304" pitchFamily="18" charset="0"/>
              </a:rPr>
              <a:t> command in Anaconda Prompt </a:t>
            </a:r>
            <a:endParaRPr lang="en-US" altLang="en-US" sz="800" dirty="0">
              <a:solidFill>
                <a:srgbClr val="002060"/>
              </a:solidFill>
            </a:endParaRPr>
          </a:p>
          <a:p>
            <a:pPr lvl="0" algn="l" rtl="0" eaLnBrk="0" fontAlgn="base" hangingPunct="0">
              <a:spcBef>
                <a:spcPct val="0"/>
              </a:spcBef>
              <a:spcAft>
                <a:spcPct val="0"/>
              </a:spcAft>
            </a:pPr>
            <a:r>
              <a:rPr lang="en-US" altLang="en-US" sz="1800" dirty="0" err="1">
                <a:solidFill>
                  <a:srgbClr val="FF0000"/>
                </a:solidFill>
                <a:latin typeface="Calibri" panose="020F0502020204030204" pitchFamily="34" charset="0"/>
                <a:ea typeface="Calibri" panose="020F0502020204030204" pitchFamily="34" charset="0"/>
                <a:cs typeface="Times New Roman" panose="02020603050405020304" pitchFamily="18" charset="0"/>
              </a:rPr>
              <a:t>ffmpeg</a:t>
            </a:r>
            <a:r>
              <a:rPr lang="en-US" altLang="en-US" sz="1800" dirty="0">
                <a:solidFill>
                  <a:srgbClr val="FF0000"/>
                </a:solidFill>
                <a:latin typeface="Calibri" panose="020F0502020204030204" pitchFamily="34" charset="0"/>
                <a:ea typeface="Calibri" panose="020F0502020204030204" pitchFamily="34" charset="0"/>
                <a:cs typeface="Times New Roman" panose="02020603050405020304" pitchFamily="18" charset="0"/>
              </a:rPr>
              <a:t> -</a:t>
            </a:r>
            <a:r>
              <a:rPr lang="en-US" altLang="en-US" sz="1800" dirty="0" err="1">
                <a:solidFill>
                  <a:srgbClr val="FF0000"/>
                </a:solidFill>
                <a:latin typeface="Calibri" panose="020F0502020204030204" pitchFamily="34" charset="0"/>
                <a:ea typeface="Calibri" panose="020F0502020204030204" pitchFamily="34" charset="0"/>
                <a:cs typeface="Times New Roman" panose="02020603050405020304" pitchFamily="18" charset="0"/>
              </a:rPr>
              <a:t>i</a:t>
            </a:r>
            <a:r>
              <a:rPr lang="en-US" altLang="en-US" sz="1800" dirty="0">
                <a:solidFill>
                  <a:srgbClr val="FF0000"/>
                </a:solidFill>
                <a:latin typeface="Calibri" panose="020F0502020204030204" pitchFamily="34" charset="0"/>
                <a:ea typeface="Calibri" panose="020F0502020204030204" pitchFamily="34" charset="0"/>
                <a:cs typeface="Times New Roman" panose="02020603050405020304" pitchFamily="18" charset="0"/>
              </a:rPr>
              <a:t> input.mp4 -</a:t>
            </a:r>
            <a:r>
              <a:rPr lang="en-US" altLang="en-US" sz="1800" dirty="0" err="1">
                <a:solidFill>
                  <a:srgbClr val="FF0000"/>
                </a:solidFill>
                <a:latin typeface="Calibri" panose="020F0502020204030204" pitchFamily="34" charset="0"/>
                <a:ea typeface="Calibri" panose="020F0502020204030204" pitchFamily="34" charset="0"/>
                <a:cs typeface="Times New Roman" panose="02020603050405020304" pitchFamily="18" charset="0"/>
              </a:rPr>
              <a:t>vf</a:t>
            </a:r>
            <a:r>
              <a:rPr lang="en-US" altLang="en-US" sz="1800" dirty="0">
                <a:solidFill>
                  <a:srgbClr val="FF0000"/>
                </a:solidFill>
                <a:latin typeface="Calibri" panose="020F0502020204030204" pitchFamily="34" charset="0"/>
                <a:ea typeface="Calibri" panose="020F0502020204030204" pitchFamily="34" charset="0"/>
                <a:cs typeface="Times New Roman" panose="02020603050405020304" pitchFamily="18" charset="0"/>
              </a:rPr>
              <a:t> fps=25 %img.jpg</a:t>
            </a:r>
          </a:p>
          <a:p>
            <a:pPr lvl="0" algn="l" rtl="0" eaLnBrk="0" fontAlgn="base" hangingPunct="0">
              <a:spcBef>
                <a:spcPct val="0"/>
              </a:spcBef>
              <a:spcAft>
                <a:spcPct val="0"/>
              </a:spcAft>
            </a:pPr>
            <a:endParaRPr lang="en-US" altLang="en-US" sz="900" dirty="0">
              <a:solidFill>
                <a:srgbClr val="002060"/>
              </a:solidFill>
            </a:endParaRPr>
          </a:p>
          <a:p>
            <a:pPr lvl="0" algn="l" rtl="0" eaLnBrk="0" fontAlgn="base" hangingPunct="0">
              <a:spcBef>
                <a:spcPct val="0"/>
              </a:spcBef>
              <a:spcAft>
                <a:spcPct val="0"/>
              </a:spcAft>
            </a:pPr>
            <a:r>
              <a:rPr lang="en-US" altLang="en-US" sz="1800" b="1" dirty="0">
                <a:solidFill>
                  <a:srgbClr val="002060"/>
                </a:solidFill>
                <a:latin typeface="Calibri" panose="020F0502020204030204" pitchFamily="34" charset="0"/>
                <a:ea typeface="Calibri" panose="020F0502020204030204" pitchFamily="34" charset="0"/>
                <a:cs typeface="Times New Roman" panose="02020603050405020304" pitchFamily="18" charset="0"/>
              </a:rPr>
              <a:t>Using Labelimg.py tool for data annotation</a:t>
            </a:r>
            <a:endParaRPr lang="en-US" altLang="en-US" sz="900" dirty="0">
              <a:solidFill>
                <a:srgbClr val="002060"/>
              </a:solidFill>
            </a:endParaRPr>
          </a:p>
          <a:p>
            <a:endParaRPr lang="en-US" dirty="0"/>
          </a:p>
        </p:txBody>
      </p:sp>
      <p:sp>
        <p:nvSpPr>
          <p:cNvPr id="4" name="object 10"/>
          <p:cNvSpPr txBox="1">
            <a:spLocks noGrp="1"/>
          </p:cNvSpPr>
          <p:nvPr>
            <p:ph type="ftr" sz="quarter" idx="5"/>
          </p:nvPr>
        </p:nvSpPr>
        <p:spPr>
          <a:xfrm>
            <a:off x="110828" y="6446060"/>
            <a:ext cx="1273471" cy="260968"/>
          </a:xfrm>
          <a:prstGeom prst="rect">
            <a:avLst/>
          </a:prstGeom>
        </p:spPr>
        <p:txBody>
          <a:bodyPr vert="horz" wrap="square" lIns="0" tIns="14604" rIns="0" bIns="0" rtlCol="0">
            <a:spAutoFit/>
          </a:bodyPr>
          <a:lstStyle/>
          <a:p>
            <a:pPr marL="12700">
              <a:lnSpc>
                <a:spcPct val="100000"/>
              </a:lnSpc>
              <a:spcBef>
                <a:spcPts val="114"/>
              </a:spcBef>
            </a:pPr>
            <a:r>
              <a:rPr lang="en-US" spc="130" dirty="0"/>
              <a:t>03</a:t>
            </a:r>
            <a:r>
              <a:rPr spc="130" dirty="0"/>
              <a:t>/</a:t>
            </a:r>
            <a:r>
              <a:rPr lang="en-US" spc="130" dirty="0"/>
              <a:t>15</a:t>
            </a:r>
            <a:r>
              <a:rPr spc="130" dirty="0"/>
              <a:t>/202</a:t>
            </a:r>
            <a:r>
              <a:rPr lang="en-US" spc="130" dirty="0"/>
              <a:t>3</a:t>
            </a:r>
            <a:endParaRPr spc="130" dirty="0"/>
          </a:p>
        </p:txBody>
      </p:sp>
      <p:sp>
        <p:nvSpPr>
          <p:cNvPr id="5" name="object 5"/>
          <p:cNvSpPr txBox="1">
            <a:spLocks noGrp="1"/>
          </p:cNvSpPr>
          <p:nvPr>
            <p:ph type="dt" sz="half" idx="6"/>
          </p:nvPr>
        </p:nvSpPr>
        <p:spPr>
          <a:xfrm>
            <a:off x="2057762" y="6446060"/>
            <a:ext cx="6629400" cy="449803"/>
          </a:xfrm>
          <a:prstGeom prst="rect">
            <a:avLst/>
          </a:prstGeom>
        </p:spPr>
        <p:txBody>
          <a:bodyPr vert="horz" wrap="square" lIns="0" tIns="11430" rIns="0" bIns="0" rtlCol="0">
            <a:spAutoFit/>
          </a:bodyPr>
          <a:lstStyle/>
          <a:p>
            <a:pPr marL="1438910" marR="5080" indent="-1426845" algn="ctr">
              <a:lnSpc>
                <a:spcPct val="101699"/>
              </a:lnSpc>
              <a:spcBef>
                <a:spcPts val="90"/>
              </a:spcBef>
            </a:pPr>
            <a:r>
              <a:rPr lang="en-US" sz="1400" spc="45" dirty="0"/>
              <a:t>Traffic Video Analytics Using YOLOv7 In Computer Vision</a:t>
            </a:r>
          </a:p>
          <a:p>
            <a:pPr marL="1438910" marR="5080" indent="-1426845" algn="ctr">
              <a:lnSpc>
                <a:spcPct val="101699"/>
              </a:lnSpc>
              <a:spcBef>
                <a:spcPts val="90"/>
              </a:spcBef>
            </a:pPr>
            <a:r>
              <a:rPr lang="en-US" sz="1400" spc="45" dirty="0"/>
              <a:t>  (PG-DAI)</a:t>
            </a:r>
          </a:p>
        </p:txBody>
      </p:sp>
      <p:sp>
        <p:nvSpPr>
          <p:cNvPr id="6" name="object 4"/>
          <p:cNvSpPr txBox="1">
            <a:spLocks noGrp="1"/>
          </p:cNvSpPr>
          <p:nvPr>
            <p:ph type="sldNum" sz="quarter" idx="7"/>
          </p:nvPr>
        </p:nvSpPr>
        <p:spPr>
          <a:xfrm>
            <a:off x="10001975" y="6356315"/>
            <a:ext cx="283209" cy="323215"/>
          </a:xfrm>
          <a:prstGeom prst="rect">
            <a:avLst/>
          </a:prstGeom>
        </p:spPr>
        <p:txBody>
          <a:bodyPr vert="horz" wrap="square" lIns="0" tIns="14604" rIns="0" bIns="0" rtlCol="0">
            <a:spAutoFit/>
          </a:bodyPr>
          <a:lstStyle/>
          <a:p>
            <a:pPr marL="38100">
              <a:lnSpc>
                <a:spcPct val="100000"/>
              </a:lnSpc>
              <a:spcBef>
                <a:spcPts val="114"/>
              </a:spcBef>
            </a:pPr>
            <a:fld id="{81D60167-4931-47E6-BA6A-407CBD079E47}" type="slidenum">
              <a:rPr spc="-400" dirty="0"/>
              <a:t>8</a:t>
            </a:fld>
            <a:endParaRPr spc="-400" dirty="0"/>
          </a:p>
        </p:txBody>
      </p:sp>
      <p:pic>
        <p:nvPicPr>
          <p:cNvPr id="1025" name="Picture 20">
            <a:extLst>
              <a:ext uri="{FF2B5EF4-FFF2-40B4-BE49-F238E27FC236}">
                <a16:creationId xmlns:a16="http://schemas.microsoft.com/office/drawing/2014/main" id="{87167028-D267-4775-9994-C16E175165C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42854" y="2547994"/>
            <a:ext cx="5594972" cy="3280090"/>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3">
            <a:extLst>
              <a:ext uri="{FF2B5EF4-FFF2-40B4-BE49-F238E27FC236}">
                <a16:creationId xmlns:a16="http://schemas.microsoft.com/office/drawing/2014/main" id="{30CC7D3E-ECF5-49A8-B641-C8520E5EFB88}"/>
              </a:ext>
            </a:extLst>
          </p:cNvPr>
          <p:cNvSpPr>
            <a:spLocks noChangeArrowheads="1"/>
          </p:cNvSpPr>
          <p:nvPr/>
        </p:nvSpPr>
        <p:spPr bwMode="auto">
          <a:xfrm>
            <a:off x="241300" y="3982188"/>
            <a:ext cx="4585335"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err="1">
                <a:ln>
                  <a:noFill/>
                </a:ln>
                <a:solidFill>
                  <a:srgbClr val="002060"/>
                </a:solidFill>
                <a:effectLst/>
                <a:latin typeface="Arial" panose="020B0604020202020204" pitchFamily="34" charset="0"/>
                <a:ea typeface="Calibri" panose="020F0502020204030204" pitchFamily="34" charset="0"/>
                <a:cs typeface="Times New Roman" panose="02020603050405020304" pitchFamily="18" charset="0"/>
              </a:rPr>
              <a:t>LabelImg</a:t>
            </a:r>
            <a:r>
              <a:rPr kumimoji="0" lang="en-US" altLang="en-US" sz="1600" b="0" i="0" u="none" strike="noStrike" cap="none" normalizeH="0" baseline="0" dirty="0">
                <a:ln>
                  <a:noFill/>
                </a:ln>
                <a:solidFill>
                  <a:srgbClr val="002060"/>
                </a:solidFill>
                <a:effectLst/>
                <a:latin typeface="Arial" panose="020B0604020202020204" pitchFamily="34" charset="0"/>
                <a:ea typeface="Calibri" panose="020F0502020204030204" pitchFamily="34" charset="0"/>
                <a:cs typeface="Times New Roman" panose="02020603050405020304" pitchFamily="18" charset="0"/>
              </a:rPr>
              <a:t> is a graphical image annotation tool. It is written in Python.</a:t>
            </a:r>
            <a:endParaRPr kumimoji="0" lang="en-US" altLang="en-US" sz="1800" b="0" i="0" u="none" strike="noStrike" cap="none" normalizeH="0" baseline="0" dirty="0">
              <a:ln>
                <a:noFill/>
              </a:ln>
              <a:solidFill>
                <a:srgbClr val="002060"/>
              </a:solidFill>
              <a:effectLst/>
              <a:latin typeface="Arial" panose="020B0604020202020204" pitchFamily="34" charset="0"/>
            </a:endParaRPr>
          </a:p>
        </p:txBody>
      </p:sp>
      <p:sp>
        <p:nvSpPr>
          <p:cNvPr id="9" name="Rectangle 8">
            <a:extLst>
              <a:ext uri="{FF2B5EF4-FFF2-40B4-BE49-F238E27FC236}">
                <a16:creationId xmlns:a16="http://schemas.microsoft.com/office/drawing/2014/main" id="{7C38DFB8-4336-482F-9852-EE87050E8026}"/>
              </a:ext>
            </a:extLst>
          </p:cNvPr>
          <p:cNvSpPr/>
          <p:nvPr/>
        </p:nvSpPr>
        <p:spPr>
          <a:xfrm>
            <a:off x="155574" y="4772863"/>
            <a:ext cx="4756785" cy="1200329"/>
          </a:xfrm>
          <a:prstGeom prst="rect">
            <a:avLst/>
          </a:prstGeom>
        </p:spPr>
        <p:txBody>
          <a:bodyPr wrap="square">
            <a:spAutoFit/>
          </a:bodyPr>
          <a:lstStyle/>
          <a:p>
            <a:pPr algn="just"/>
            <a:r>
              <a:rPr lang="en-US" dirty="0">
                <a:solidFill>
                  <a:srgbClr val="002060"/>
                </a:solidFill>
              </a:rPr>
              <a:t>Creating Dataset folders with images train and validation folders for images and annotation data in .txt format and test data for evaluation. The dataset is </a:t>
            </a:r>
            <a:r>
              <a:rPr lang="en-US" dirty="0" err="1">
                <a:solidFill>
                  <a:srgbClr val="002060"/>
                </a:solidFill>
              </a:rPr>
              <a:t>splitted</a:t>
            </a:r>
            <a:r>
              <a:rPr lang="en-US" dirty="0">
                <a:solidFill>
                  <a:srgbClr val="002060"/>
                </a:solidFill>
              </a:rPr>
              <a:t> in 80% and 20% format.</a:t>
            </a:r>
            <a:endParaRPr lang="en-IN" dirty="0">
              <a:solidFill>
                <a:srgbClr val="002060"/>
              </a:solidFill>
            </a:endParaRPr>
          </a:p>
        </p:txBody>
      </p:sp>
    </p:spTree>
    <p:extLst>
      <p:ext uri="{BB962C8B-B14F-4D97-AF65-F5344CB8AC3E}">
        <p14:creationId xmlns:p14="http://schemas.microsoft.com/office/powerpoint/2010/main" val="22381251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2300" y="855822"/>
            <a:ext cx="4571365" cy="492443"/>
          </a:xfrm>
        </p:spPr>
        <p:txBody>
          <a:bodyPr/>
          <a:lstStyle/>
          <a:p>
            <a:r>
              <a:rPr lang="en-IN" sz="3200" dirty="0"/>
              <a:t>Implementation</a:t>
            </a:r>
          </a:p>
        </p:txBody>
      </p:sp>
      <p:sp>
        <p:nvSpPr>
          <p:cNvPr id="3" name="Text Placeholder 2"/>
          <p:cNvSpPr>
            <a:spLocks noGrp="1"/>
          </p:cNvSpPr>
          <p:nvPr>
            <p:ph type="body" idx="1"/>
          </p:nvPr>
        </p:nvSpPr>
        <p:spPr>
          <a:xfrm>
            <a:off x="513080" y="1577071"/>
            <a:ext cx="9361170" cy="307777"/>
          </a:xfrm>
        </p:spPr>
        <p:txBody>
          <a:bodyPr/>
          <a:lstStyle/>
          <a:p>
            <a:r>
              <a:rPr lang="en-US" sz="2000" dirty="0">
                <a:solidFill>
                  <a:srgbClr val="002060"/>
                </a:solidFill>
              </a:rPr>
              <a:t>We use Google </a:t>
            </a:r>
            <a:r>
              <a:rPr lang="en-US" sz="2000" dirty="0" err="1">
                <a:solidFill>
                  <a:srgbClr val="002060"/>
                </a:solidFill>
              </a:rPr>
              <a:t>Colab</a:t>
            </a:r>
            <a:r>
              <a:rPr lang="en-US" sz="2000" dirty="0">
                <a:solidFill>
                  <a:srgbClr val="002060"/>
                </a:solidFill>
              </a:rPr>
              <a:t> For Implementation</a:t>
            </a:r>
          </a:p>
        </p:txBody>
      </p:sp>
      <p:sp>
        <p:nvSpPr>
          <p:cNvPr id="4" name="object 10"/>
          <p:cNvSpPr txBox="1">
            <a:spLocks noGrp="1"/>
          </p:cNvSpPr>
          <p:nvPr>
            <p:ph type="ftr" sz="quarter" idx="5"/>
          </p:nvPr>
        </p:nvSpPr>
        <p:spPr>
          <a:xfrm>
            <a:off x="110828" y="6446060"/>
            <a:ext cx="1273471" cy="260968"/>
          </a:xfrm>
          <a:prstGeom prst="rect">
            <a:avLst/>
          </a:prstGeom>
        </p:spPr>
        <p:txBody>
          <a:bodyPr vert="horz" wrap="square" lIns="0" tIns="14604" rIns="0" bIns="0" rtlCol="0">
            <a:spAutoFit/>
          </a:bodyPr>
          <a:lstStyle/>
          <a:p>
            <a:pPr marL="12700">
              <a:lnSpc>
                <a:spcPct val="100000"/>
              </a:lnSpc>
              <a:spcBef>
                <a:spcPts val="114"/>
              </a:spcBef>
            </a:pPr>
            <a:r>
              <a:rPr lang="en-US" spc="130" dirty="0"/>
              <a:t>03</a:t>
            </a:r>
            <a:r>
              <a:rPr spc="130" dirty="0"/>
              <a:t>/</a:t>
            </a:r>
            <a:r>
              <a:rPr lang="en-US" spc="130" dirty="0"/>
              <a:t>15</a:t>
            </a:r>
            <a:r>
              <a:rPr spc="130" dirty="0"/>
              <a:t>/202</a:t>
            </a:r>
            <a:r>
              <a:rPr lang="en-US" spc="130" dirty="0"/>
              <a:t>3</a:t>
            </a:r>
            <a:endParaRPr spc="130" dirty="0"/>
          </a:p>
        </p:txBody>
      </p:sp>
      <p:sp>
        <p:nvSpPr>
          <p:cNvPr id="5" name="object 5"/>
          <p:cNvSpPr txBox="1">
            <a:spLocks noGrp="1"/>
          </p:cNvSpPr>
          <p:nvPr>
            <p:ph type="dt" sz="half" idx="6"/>
          </p:nvPr>
        </p:nvSpPr>
        <p:spPr>
          <a:xfrm>
            <a:off x="2057762" y="6446060"/>
            <a:ext cx="6629400" cy="449803"/>
          </a:xfrm>
          <a:prstGeom prst="rect">
            <a:avLst/>
          </a:prstGeom>
        </p:spPr>
        <p:txBody>
          <a:bodyPr vert="horz" wrap="square" lIns="0" tIns="11430" rIns="0" bIns="0" rtlCol="0">
            <a:spAutoFit/>
          </a:bodyPr>
          <a:lstStyle/>
          <a:p>
            <a:pPr marL="1438910" marR="5080" indent="-1426845" algn="ctr">
              <a:lnSpc>
                <a:spcPct val="101699"/>
              </a:lnSpc>
              <a:spcBef>
                <a:spcPts val="90"/>
              </a:spcBef>
            </a:pPr>
            <a:r>
              <a:rPr lang="en-US" sz="1400" spc="45" dirty="0"/>
              <a:t>Traffic Video Analytics Using YOLOv7 In Computer Vision</a:t>
            </a:r>
          </a:p>
          <a:p>
            <a:pPr marL="1438910" marR="5080" indent="-1426845" algn="ctr">
              <a:lnSpc>
                <a:spcPct val="101699"/>
              </a:lnSpc>
              <a:spcBef>
                <a:spcPts val="90"/>
              </a:spcBef>
            </a:pPr>
            <a:r>
              <a:rPr lang="en-US" sz="1400" spc="45" dirty="0"/>
              <a:t>  (PG-DAI)</a:t>
            </a:r>
          </a:p>
        </p:txBody>
      </p:sp>
      <p:sp>
        <p:nvSpPr>
          <p:cNvPr id="6" name="object 4"/>
          <p:cNvSpPr txBox="1">
            <a:spLocks noGrp="1"/>
          </p:cNvSpPr>
          <p:nvPr>
            <p:ph type="sldNum" sz="quarter" idx="7"/>
          </p:nvPr>
        </p:nvSpPr>
        <p:spPr>
          <a:xfrm>
            <a:off x="10001975" y="6356315"/>
            <a:ext cx="283209" cy="323215"/>
          </a:xfrm>
          <a:prstGeom prst="rect">
            <a:avLst/>
          </a:prstGeom>
        </p:spPr>
        <p:txBody>
          <a:bodyPr vert="horz" wrap="square" lIns="0" tIns="14604" rIns="0" bIns="0" rtlCol="0">
            <a:spAutoFit/>
          </a:bodyPr>
          <a:lstStyle/>
          <a:p>
            <a:pPr marL="38100">
              <a:lnSpc>
                <a:spcPct val="100000"/>
              </a:lnSpc>
              <a:spcBef>
                <a:spcPts val="114"/>
              </a:spcBef>
            </a:pPr>
            <a:fld id="{81D60167-4931-47E6-BA6A-407CBD079E47}" type="slidenum">
              <a:rPr spc="-400" dirty="0"/>
              <a:t>9</a:t>
            </a:fld>
            <a:endParaRPr spc="-400" dirty="0"/>
          </a:p>
        </p:txBody>
      </p:sp>
      <p:pic>
        <p:nvPicPr>
          <p:cNvPr id="7" name="Picture 6">
            <a:extLst>
              <a:ext uri="{FF2B5EF4-FFF2-40B4-BE49-F238E27FC236}">
                <a16:creationId xmlns:a16="http://schemas.microsoft.com/office/drawing/2014/main" id="{0A6FAC1D-5673-4322-A50F-74FBA8F4476F}"/>
              </a:ext>
            </a:extLst>
          </p:cNvPr>
          <p:cNvPicPr>
            <a:picLocks noChangeAspect="1"/>
          </p:cNvPicPr>
          <p:nvPr/>
        </p:nvPicPr>
        <p:blipFill>
          <a:blip r:embed="rId2"/>
          <a:stretch>
            <a:fillRect/>
          </a:stretch>
        </p:blipFill>
        <p:spPr>
          <a:xfrm>
            <a:off x="5270500" y="2193046"/>
            <a:ext cx="5207362" cy="3176757"/>
          </a:xfrm>
          <a:prstGeom prst="rect">
            <a:avLst/>
          </a:prstGeom>
        </p:spPr>
      </p:pic>
      <p:sp>
        <p:nvSpPr>
          <p:cNvPr id="10" name="Rectangle 9">
            <a:extLst>
              <a:ext uri="{FF2B5EF4-FFF2-40B4-BE49-F238E27FC236}">
                <a16:creationId xmlns:a16="http://schemas.microsoft.com/office/drawing/2014/main" id="{ABA37FA0-2F7D-4CDA-AA60-180C3FCB4221}"/>
              </a:ext>
            </a:extLst>
          </p:cNvPr>
          <p:cNvSpPr/>
          <p:nvPr/>
        </p:nvSpPr>
        <p:spPr>
          <a:xfrm>
            <a:off x="110828" y="1995255"/>
            <a:ext cx="5082837" cy="4062651"/>
          </a:xfrm>
          <a:prstGeom prst="rect">
            <a:avLst/>
          </a:prstGeom>
        </p:spPr>
        <p:txBody>
          <a:bodyPr wrap="square">
            <a:spAutoFit/>
          </a:bodyPr>
          <a:lstStyle/>
          <a:p>
            <a:pPr marL="342900" indent="-342900">
              <a:buFont typeface="Wingdings" panose="05000000000000000000" pitchFamily="2" charset="2"/>
              <a:buChar char="v"/>
            </a:pPr>
            <a:r>
              <a:rPr lang="en-US" sz="2000" dirty="0"/>
              <a:t>Installing Dependencies for YOLOv7 Official Version</a:t>
            </a:r>
          </a:p>
          <a:p>
            <a:pPr marL="342900" indent="-342900">
              <a:buFont typeface="Wingdings" panose="05000000000000000000" pitchFamily="2" charset="2"/>
              <a:buChar char="v"/>
            </a:pPr>
            <a:r>
              <a:rPr lang="en-US" sz="2000" dirty="0"/>
              <a:t>Download Dataset from drive and unzip it in YOLOv7 Folder</a:t>
            </a:r>
          </a:p>
          <a:p>
            <a:pPr marL="342900" indent="-342900">
              <a:buFont typeface="Wingdings" panose="05000000000000000000" pitchFamily="2" charset="2"/>
              <a:buChar char="v"/>
            </a:pPr>
            <a:r>
              <a:rPr lang="en-US" sz="2000" dirty="0"/>
              <a:t>Download Weights for YOLOv7 from </a:t>
            </a:r>
            <a:r>
              <a:rPr lang="en-US" sz="2000" dirty="0" err="1"/>
              <a:t>github</a:t>
            </a:r>
            <a:r>
              <a:rPr lang="en-US" sz="2000" dirty="0"/>
              <a:t> yolov7_training.pt</a:t>
            </a:r>
          </a:p>
          <a:p>
            <a:pPr marL="342900" indent="-342900">
              <a:buFont typeface="Wingdings" panose="05000000000000000000" pitchFamily="2" charset="2"/>
              <a:buChar char="v"/>
            </a:pPr>
            <a:r>
              <a:rPr lang="en-US" sz="2000" dirty="0"/>
              <a:t>Training the YOLOv7 Model</a:t>
            </a:r>
          </a:p>
          <a:p>
            <a:pPr marL="342900" indent="-342900">
              <a:buFont typeface="Wingdings" panose="05000000000000000000" pitchFamily="2" charset="2"/>
              <a:buChar char="v"/>
            </a:pPr>
            <a:r>
              <a:rPr lang="en-US" sz="2000" dirty="0"/>
              <a:t>Running the Evaluation</a:t>
            </a:r>
          </a:p>
          <a:p>
            <a:pPr marL="342900" indent="-342900">
              <a:buFont typeface="Wingdings" panose="05000000000000000000" pitchFamily="2" charset="2"/>
              <a:buChar char="v"/>
            </a:pPr>
            <a:r>
              <a:rPr lang="en-US" sz="2000" dirty="0"/>
              <a:t>Inference Code for Custom Dataset</a:t>
            </a:r>
          </a:p>
          <a:p>
            <a:pPr marL="342900" indent="-342900">
              <a:buFont typeface="Wingdings" panose="05000000000000000000" pitchFamily="2" charset="2"/>
              <a:buChar char="v"/>
            </a:pPr>
            <a:r>
              <a:rPr lang="en-US" sz="2000" dirty="0"/>
              <a:t>Video Inference </a:t>
            </a:r>
          </a:p>
          <a:p>
            <a:pPr marL="342900" indent="-342900">
              <a:buFont typeface="Wingdings" panose="05000000000000000000" pitchFamily="2" charset="2"/>
              <a:buChar char="v"/>
            </a:pPr>
            <a:r>
              <a:rPr lang="en-US" sz="2000" dirty="0"/>
              <a:t>Webcam Inference</a:t>
            </a:r>
          </a:p>
          <a:p>
            <a:pPr marL="342900" indent="-342900">
              <a:buFont typeface="Wingdings" panose="05000000000000000000" pitchFamily="2" charset="2"/>
              <a:buChar char="v"/>
            </a:pPr>
            <a:r>
              <a:rPr lang="en-US" sz="2000" dirty="0"/>
              <a:t>Single image Inference </a:t>
            </a:r>
          </a:p>
          <a:p>
            <a:pPr marL="342900" indent="-342900">
              <a:buFont typeface="+mj-lt"/>
              <a:buAutoNum type="arabicPeriod"/>
            </a:pPr>
            <a:endParaRPr lang="en-IN" dirty="0"/>
          </a:p>
        </p:txBody>
      </p:sp>
    </p:spTree>
    <p:extLst>
      <p:ext uri="{BB962C8B-B14F-4D97-AF65-F5344CB8AC3E}">
        <p14:creationId xmlns:p14="http://schemas.microsoft.com/office/powerpoint/2010/main" val="381631645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1100</TotalTime>
  <Words>1153</Words>
  <Application>Microsoft Office PowerPoint</Application>
  <PresentationFormat>Custom</PresentationFormat>
  <Paragraphs>156</Paragraphs>
  <Slides>15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Calibri</vt:lpstr>
      <vt:lpstr>Times New Roman</vt:lpstr>
      <vt:lpstr>Trebuchet MS</vt:lpstr>
      <vt:lpstr>Wingdings</vt:lpstr>
      <vt:lpstr>Office Theme</vt:lpstr>
      <vt:lpstr>Center for Development of Advanced  Computing - Patna</vt:lpstr>
      <vt:lpstr>Agenda</vt:lpstr>
      <vt:lpstr>Introduction</vt:lpstr>
      <vt:lpstr>Problem Statement</vt:lpstr>
      <vt:lpstr>Objective</vt:lpstr>
      <vt:lpstr>YOLOv7 Algorithm</vt:lpstr>
      <vt:lpstr>Methodology </vt:lpstr>
      <vt:lpstr>Implementation</vt:lpstr>
      <vt:lpstr>Implementation</vt:lpstr>
      <vt:lpstr>Result </vt:lpstr>
      <vt:lpstr>Result </vt:lpstr>
      <vt:lpstr>Conclusion</vt:lpstr>
      <vt:lpstr>Future Scopes</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Microsoft PowerPoint - PG02_EmotionPredictionOnTwitterData_20220929_Rev02.2.pptx</dc:title>
  <dc:creator>sonaw</dc:creator>
  <cp:lastModifiedBy>Milind</cp:lastModifiedBy>
  <cp:revision>44</cp:revision>
  <dcterms:created xsi:type="dcterms:W3CDTF">2023-03-14T12:33:27Z</dcterms:created>
  <dcterms:modified xsi:type="dcterms:W3CDTF">2023-03-15T10:17:17Z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2022-09-30T00:00:00Z</vt:filetime>
  </property>
  <property fmtid="{D5CDD505-2E9C-101B-9397-08002B2CF9AE}" pid="3" name="LastSaved">
    <vt:filetime>2023-03-14T00:00:00Z</vt:filetime>
  </property>
</Properties>
</file>